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0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theme/themeOverride7.xml" ContentType="application/vnd.openxmlformats-officedocument.themeOverride+xml"/>
  <Override PartName="/ppt/charts/chart20.xml" ContentType="application/vnd.openxmlformats-officedocument.drawingml.chart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24" r:id="rId1"/>
    <p:sldMasterId id="2147486828" r:id="rId2"/>
    <p:sldMasterId id="2147486840" r:id="rId3"/>
    <p:sldMasterId id="2147486852" r:id="rId4"/>
    <p:sldMasterId id="2147486868" r:id="rId5"/>
    <p:sldMasterId id="2147486876" r:id="rId6"/>
    <p:sldMasterId id="2147486883" r:id="rId7"/>
    <p:sldMasterId id="2147486889" r:id="rId8"/>
    <p:sldMasterId id="2147486892" r:id="rId9"/>
    <p:sldMasterId id="2147486897" r:id="rId10"/>
    <p:sldMasterId id="2147486918" r:id="rId11"/>
  </p:sldMasterIdLst>
  <p:notesMasterIdLst>
    <p:notesMasterId r:id="rId36"/>
  </p:notesMasterIdLst>
  <p:handoutMasterIdLst>
    <p:handoutMasterId r:id="rId37"/>
  </p:handoutMasterIdLst>
  <p:sldIdLst>
    <p:sldId id="2188" r:id="rId12"/>
    <p:sldId id="2192" r:id="rId13"/>
    <p:sldId id="2191" r:id="rId14"/>
    <p:sldId id="2523" r:id="rId15"/>
    <p:sldId id="2377" r:id="rId16"/>
    <p:sldId id="2241" r:id="rId17"/>
    <p:sldId id="2477" r:id="rId18"/>
    <p:sldId id="2516" r:id="rId19"/>
    <p:sldId id="2517" r:id="rId20"/>
    <p:sldId id="2518" r:id="rId21"/>
    <p:sldId id="2519" r:id="rId22"/>
    <p:sldId id="2479" r:id="rId23"/>
    <p:sldId id="2482" r:id="rId24"/>
    <p:sldId id="2520" r:id="rId25"/>
    <p:sldId id="2521" r:id="rId26"/>
    <p:sldId id="2502" r:id="rId27"/>
    <p:sldId id="2503" r:id="rId28"/>
    <p:sldId id="2522" r:id="rId29"/>
    <p:sldId id="2505" r:id="rId30"/>
    <p:sldId id="2524" r:id="rId31"/>
    <p:sldId id="2509" r:id="rId32"/>
    <p:sldId id="2510" r:id="rId33"/>
    <p:sldId id="2525" r:id="rId34"/>
    <p:sldId id="2199" r:id="rId35"/>
  </p:sldIdLst>
  <p:sldSz cx="9906000" cy="6858000" type="A4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8000"/>
    <a:srgbClr val="34699E"/>
    <a:srgbClr val="7F7F7F"/>
    <a:srgbClr val="BBE0E3"/>
    <a:srgbClr val="8C937B"/>
    <a:srgbClr val="800000"/>
    <a:srgbClr val="A5A5A5"/>
    <a:srgbClr val="C0C0C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8" autoAdjust="0"/>
    <p:restoredTop sz="94764" autoAdjust="0"/>
  </p:normalViewPr>
  <p:slideViewPr>
    <p:cSldViewPr showGuides="1">
      <p:cViewPr>
        <p:scale>
          <a:sx n="81" d="100"/>
          <a:sy n="81" d="100"/>
        </p:scale>
        <p:origin x="-936" y="-36"/>
      </p:cViewPr>
      <p:guideLst>
        <p:guide orient="horz" pos="2160"/>
        <p:guide pos="312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1836" y="-8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5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6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7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8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0.40856289785972022</c:v>
                </c:pt>
                <c:pt idx="1">
                  <c:v>0.34559718698424946</c:v>
                </c:pt>
                <c:pt idx="2">
                  <c:v>0.41465398012145704</c:v>
                </c:pt>
                <c:pt idx="3">
                  <c:v>0.30211259454758088</c:v>
                </c:pt>
                <c:pt idx="4">
                  <c:v>0.37744237151586341</c:v>
                </c:pt>
                <c:pt idx="5">
                  <c:v>0.29963705259271672</c:v>
                </c:pt>
                <c:pt idx="6">
                  <c:v>0.38072970166228148</c:v>
                </c:pt>
                <c:pt idx="7">
                  <c:v>0.38679999576076485</c:v>
                </c:pt>
                <c:pt idx="8">
                  <c:v>0.3984431885104906</c:v>
                </c:pt>
                <c:pt idx="9">
                  <c:v>0.37720306449999991</c:v>
                </c:pt>
                <c:pt idx="10">
                  <c:v>0.34026520228070234</c:v>
                </c:pt>
                <c:pt idx="11">
                  <c:v>0.31878189093821457</c:v>
                </c:pt>
                <c:pt idx="12">
                  <c:v>0.3950756987442845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988160"/>
        <c:axId val="114989696"/>
      </c:barChart>
      <c:catAx>
        <c:axId val="114988160"/>
        <c:scaling>
          <c:orientation val="minMax"/>
        </c:scaling>
        <c:delete val="1"/>
        <c:axPos val="b"/>
        <c:majorTickMark val="out"/>
        <c:minorTickMark val="none"/>
        <c:tickLblPos val="none"/>
        <c:crossAx val="114989696"/>
        <c:crosses val="autoZero"/>
        <c:auto val="1"/>
        <c:lblAlgn val="ctr"/>
        <c:lblOffset val="100"/>
        <c:noMultiLvlLbl val="0"/>
      </c:catAx>
      <c:valAx>
        <c:axId val="114989696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14988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0.55885275421251035</c:v>
                </c:pt>
                <c:pt idx="1">
                  <c:v>0.59519831098621456</c:v>
                </c:pt>
                <c:pt idx="2">
                  <c:v>0.54013783449392716</c:v>
                </c:pt>
                <c:pt idx="3">
                  <c:v>0.67043440011908539</c:v>
                </c:pt>
                <c:pt idx="4">
                  <c:v>0.56229366273537806</c:v>
                </c:pt>
                <c:pt idx="5">
                  <c:v>0.66844731648506095</c:v>
                </c:pt>
                <c:pt idx="6">
                  <c:v>0.58918633182303581</c:v>
                </c:pt>
                <c:pt idx="7">
                  <c:v>0.55592658186056032</c:v>
                </c:pt>
                <c:pt idx="8">
                  <c:v>0.56586020413053728</c:v>
                </c:pt>
                <c:pt idx="9">
                  <c:v>0.60915580799999991</c:v>
                </c:pt>
                <c:pt idx="10">
                  <c:v>0.60611759771929874</c:v>
                </c:pt>
                <c:pt idx="11">
                  <c:v>0.61725478426178537</c:v>
                </c:pt>
                <c:pt idx="12">
                  <c:v>0.54315652379023294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226944"/>
        <c:axId val="122228736"/>
      </c:barChart>
      <c:catAx>
        <c:axId val="122226944"/>
        <c:scaling>
          <c:orientation val="minMax"/>
        </c:scaling>
        <c:delete val="1"/>
        <c:axPos val="b"/>
        <c:majorTickMark val="out"/>
        <c:minorTickMark val="none"/>
        <c:tickLblPos val="none"/>
        <c:crossAx val="122228736"/>
        <c:crosses val="autoZero"/>
        <c:auto val="1"/>
        <c:lblAlgn val="ctr"/>
        <c:lblOffset val="100"/>
        <c:noMultiLvlLbl val="0"/>
      </c:catAx>
      <c:valAx>
        <c:axId val="122228736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22226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93957243894141"/>
          <c:y val="0"/>
          <c:w val="0.5699457033519667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explosion val="7"/>
          <c:dPt>
            <c:idx val="0"/>
            <c:bubble3D val="0"/>
            <c:spPr>
              <a:solidFill>
                <a:srgbClr val="336699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800000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0.14351846286389774"/>
                  <c:y val="0.337122529079483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92396465708962"/>
                  <c:y val="0.111504217572931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1.5396405601971511E-2"/>
                  <c:y val="2.02190258890256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numFmt formatCode="0.0%" sourceLinked="0"/>
            <c:txPr>
              <a:bodyPr/>
              <a:lstStyle/>
              <a:p>
                <a:pPr>
                  <a:defRPr lang="es-AR" sz="1600" b="0">
                    <a:solidFill>
                      <a:srgbClr val="003366"/>
                    </a:solidFill>
                    <a:latin typeface="Calibri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</c:dLbls>
          <c:cat>
            <c:strRef>
              <c:f>Hoja1!$A$2:$A$4</c:f>
              <c:strCache>
                <c:ptCount val="3"/>
                <c:pt idx="0">
                  <c:v>Positiva</c:v>
                </c:pt>
                <c:pt idx="1">
                  <c:v>Negativa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#,##0.0%</c:formatCode>
                <c:ptCount val="3"/>
                <c:pt idx="0">
                  <c:v>0.376</c:v>
                </c:pt>
                <c:pt idx="1">
                  <c:v>0.57799999999999996</c:v>
                </c:pt>
                <c:pt idx="2">
                  <c:v>4.5999999999999999E-2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9"/>
        <c:holeSize val="50"/>
      </c:doughnutChart>
      <c:spPr>
        <a:noFill/>
        <a:ln w="25421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A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871990190504524"/>
          <c:y val="4.6920441888042884E-3"/>
          <c:w val="0.73128009809495753"/>
          <c:h val="0.986842105263157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36699"/>
            </a:solidFill>
            <a:ln w="12640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67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79">
                <a:noFill/>
              </a:ln>
            </c:spPr>
            <c:txPr>
              <a:bodyPr/>
              <a:lstStyle/>
              <a:p>
                <a:pPr>
                  <a:defRPr lang="es-ES_tradnl" sz="1199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positiva</c:v>
                </c:pt>
                <c:pt idx="1">
                  <c:v>Algo positiva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0.183</c:v>
                </c:pt>
                <c:pt idx="1">
                  <c:v>0.192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2267136"/>
        <c:axId val="123036032"/>
      </c:barChart>
      <c:catAx>
        <c:axId val="122267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6">
            <a:noFill/>
            <a:prstDash val="solid"/>
          </a:ln>
        </c:spPr>
        <c:txPr>
          <a:bodyPr rot="0" vert="horz"/>
          <a:lstStyle/>
          <a:p>
            <a:pPr>
              <a:defRPr lang="es-ES_tradnl" sz="1296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3036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3036032"/>
        <c:scaling>
          <c:orientation val="minMax"/>
          <c:max val="0.55000000000000004"/>
        </c:scaling>
        <c:delete val="1"/>
        <c:axPos val="t"/>
        <c:numFmt formatCode="#,##0.0%" sourceLinked="1"/>
        <c:majorTickMark val="out"/>
        <c:minorTickMark val="none"/>
        <c:tickLblPos val="none"/>
        <c:crossAx val="122267136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067666870611402E-2"/>
          <c:y val="4.6920817204788474E-3"/>
          <c:w val="0.45741512041000471"/>
          <c:h val="0.954268394737883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00000"/>
            </a:solidFill>
            <a:ln w="12736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86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64">
                <a:noFill/>
              </a:ln>
            </c:spPr>
            <c:txPr>
              <a:bodyPr/>
              <a:lstStyle/>
              <a:p>
                <a:pPr>
                  <a:defRPr lang="es-ES_tradnl" sz="1202" b="0" i="0" u="none" strike="noStrike" baseline="0">
                    <a:solidFill>
                      <a:srgbClr val="800000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negativa</c:v>
                </c:pt>
                <c:pt idx="1">
                  <c:v>Algo negativa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0.39700000000000002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345536"/>
        <c:axId val="123348480"/>
      </c:barChart>
      <c:catAx>
        <c:axId val="123345536"/>
        <c:scaling>
          <c:orientation val="maxMin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3185">
            <a:noFill/>
            <a:prstDash val="solid"/>
          </a:ln>
        </c:spPr>
        <c:txPr>
          <a:bodyPr rot="0" vert="horz"/>
          <a:lstStyle/>
          <a:p>
            <a:pPr>
              <a:defRPr lang="es-ES_tradnl" sz="1302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3348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3348480"/>
        <c:scaling>
          <c:orientation val="maxMin"/>
          <c:max val="0.5"/>
        </c:scaling>
        <c:delete val="1"/>
        <c:axPos val="t"/>
        <c:numFmt formatCode="#,##0.0%" sourceLinked="1"/>
        <c:majorTickMark val="out"/>
        <c:minorTickMark val="none"/>
        <c:tickLblPos val="none"/>
        <c:crossAx val="123345536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0.3975199657773193</c:v>
                </c:pt>
                <c:pt idx="1">
                  <c:v>0.42819596175260771</c:v>
                </c:pt>
                <c:pt idx="2">
                  <c:v>0.42001673708501991</c:v>
                </c:pt>
                <c:pt idx="3">
                  <c:v>0.44746356425093042</c:v>
                </c:pt>
                <c:pt idx="4">
                  <c:v>0.38346238716609199</c:v>
                </c:pt>
                <c:pt idx="5">
                  <c:v>0.34812383391206791</c:v>
                </c:pt>
                <c:pt idx="6">
                  <c:v>0.41764978702736572</c:v>
                </c:pt>
                <c:pt idx="7">
                  <c:v>0.42290554752266957</c:v>
                </c:pt>
                <c:pt idx="8">
                  <c:v>0.43345334283916193</c:v>
                </c:pt>
                <c:pt idx="9">
                  <c:v>0.5425764609999999</c:v>
                </c:pt>
                <c:pt idx="10">
                  <c:v>0.34911764692982517</c:v>
                </c:pt>
                <c:pt idx="11">
                  <c:v>0.33516745287505673</c:v>
                </c:pt>
                <c:pt idx="12">
                  <c:v>0.43575944523779087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226368"/>
        <c:axId val="123228160"/>
      </c:barChart>
      <c:catAx>
        <c:axId val="123226368"/>
        <c:scaling>
          <c:orientation val="minMax"/>
        </c:scaling>
        <c:delete val="1"/>
        <c:axPos val="b"/>
        <c:majorTickMark val="out"/>
        <c:minorTickMark val="none"/>
        <c:tickLblPos val="none"/>
        <c:crossAx val="123228160"/>
        <c:crosses val="autoZero"/>
        <c:auto val="1"/>
        <c:lblAlgn val="ctr"/>
        <c:lblOffset val="100"/>
        <c:noMultiLvlLbl val="0"/>
      </c:catAx>
      <c:valAx>
        <c:axId val="123228160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23226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0.55392619991554082</c:v>
                </c:pt>
                <c:pt idx="1">
                  <c:v>0.50167689840104623</c:v>
                </c:pt>
                <c:pt idx="2">
                  <c:v>0.55901047291497952</c:v>
                </c:pt>
                <c:pt idx="3">
                  <c:v>0.46202795213290804</c:v>
                </c:pt>
                <c:pt idx="4">
                  <c:v>0.53039248850506238</c:v>
                </c:pt>
                <c:pt idx="5">
                  <c:v>0.62520381607480002</c:v>
                </c:pt>
                <c:pt idx="6">
                  <c:v>0.53677571712617311</c:v>
                </c:pt>
                <c:pt idx="7">
                  <c:v>0.5042772248908638</c:v>
                </c:pt>
                <c:pt idx="8">
                  <c:v>0.54474665431235503</c:v>
                </c:pt>
                <c:pt idx="9">
                  <c:v>0.42209903549999978</c:v>
                </c:pt>
                <c:pt idx="10">
                  <c:v>0.63245641307017586</c:v>
                </c:pt>
                <c:pt idx="11">
                  <c:v>0.57200516232494336</c:v>
                </c:pt>
                <c:pt idx="12">
                  <c:v>0.41825328280033347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268480"/>
        <c:axId val="123270272"/>
      </c:barChart>
      <c:catAx>
        <c:axId val="123268480"/>
        <c:scaling>
          <c:orientation val="minMax"/>
        </c:scaling>
        <c:delete val="1"/>
        <c:axPos val="b"/>
        <c:majorTickMark val="out"/>
        <c:minorTickMark val="none"/>
        <c:tickLblPos val="none"/>
        <c:crossAx val="123270272"/>
        <c:crosses val="autoZero"/>
        <c:auto val="1"/>
        <c:lblAlgn val="ctr"/>
        <c:lblOffset val="100"/>
        <c:noMultiLvlLbl val="0"/>
      </c:catAx>
      <c:valAx>
        <c:axId val="123270272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23268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93957243894141"/>
          <c:y val="0"/>
          <c:w val="0.5699457033519667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explosion val="7"/>
          <c:dPt>
            <c:idx val="0"/>
            <c:bubble3D val="0"/>
            <c:spPr>
              <a:solidFill>
                <a:srgbClr val="336699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800000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0.14351846286389774"/>
                  <c:y val="0.337122529079483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492396465708962"/>
                  <c:y val="0.111504217572931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1.5396405601971511E-2"/>
                  <c:y val="2.02190258890256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numFmt formatCode="0.0%" sourceLinked="0"/>
            <c:txPr>
              <a:bodyPr/>
              <a:lstStyle/>
              <a:p>
                <a:pPr>
                  <a:defRPr lang="es-AR" sz="1600" b="0">
                    <a:solidFill>
                      <a:srgbClr val="003366"/>
                    </a:solidFill>
                    <a:latin typeface="Calibri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</c:dLbls>
          <c:cat>
            <c:strRef>
              <c:f>Hoja1!$A$2:$A$4</c:f>
              <c:strCache>
                <c:ptCount val="3"/>
                <c:pt idx="0">
                  <c:v>Positiva</c:v>
                </c:pt>
                <c:pt idx="1">
                  <c:v>Negativa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#,##0.0%</c:formatCode>
                <c:ptCount val="3"/>
                <c:pt idx="0">
                  <c:v>0.41299999999999998</c:v>
                </c:pt>
                <c:pt idx="1">
                  <c:v>0.52700000000000002</c:v>
                </c:pt>
                <c:pt idx="2">
                  <c:v>0.06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9"/>
        <c:holeSize val="50"/>
      </c:doughnutChart>
      <c:spPr>
        <a:noFill/>
        <a:ln w="25421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A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871990190504524"/>
          <c:y val="4.6920441888042884E-3"/>
          <c:w val="0.73128009809495753"/>
          <c:h val="0.986842105263157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36699"/>
            </a:solidFill>
            <a:ln w="12640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67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79">
                <a:noFill/>
              </a:ln>
            </c:spPr>
            <c:txPr>
              <a:bodyPr/>
              <a:lstStyle/>
              <a:p>
                <a:pPr>
                  <a:defRPr lang="es-ES_tradnl" sz="1199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positiva</c:v>
                </c:pt>
                <c:pt idx="1">
                  <c:v>Algo positiva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0.19</c:v>
                </c:pt>
                <c:pt idx="1">
                  <c:v>0.224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312384"/>
        <c:axId val="123319424"/>
      </c:barChart>
      <c:catAx>
        <c:axId val="1233123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6">
            <a:noFill/>
            <a:prstDash val="solid"/>
          </a:ln>
        </c:spPr>
        <c:txPr>
          <a:bodyPr rot="0" vert="horz"/>
          <a:lstStyle/>
          <a:p>
            <a:pPr>
              <a:defRPr lang="es-ES_tradnl" sz="1296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3319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3319424"/>
        <c:scaling>
          <c:orientation val="minMax"/>
          <c:max val="0.55000000000000004"/>
        </c:scaling>
        <c:delete val="1"/>
        <c:axPos val="t"/>
        <c:numFmt formatCode="#,##0.0%" sourceLinked="1"/>
        <c:majorTickMark val="out"/>
        <c:minorTickMark val="none"/>
        <c:tickLblPos val="none"/>
        <c:crossAx val="123312384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067666870611402E-2"/>
          <c:y val="4.6920817204788474E-3"/>
          <c:w val="0.45741512041000471"/>
          <c:h val="0.954268394737883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00000"/>
            </a:solidFill>
            <a:ln w="12736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86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64">
                <a:noFill/>
              </a:ln>
            </c:spPr>
            <c:txPr>
              <a:bodyPr/>
              <a:lstStyle/>
              <a:p>
                <a:pPr>
                  <a:defRPr lang="es-ES_tradnl" sz="1202" b="0" i="0" u="none" strike="noStrike" baseline="0">
                    <a:solidFill>
                      <a:srgbClr val="800000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negativa</c:v>
                </c:pt>
                <c:pt idx="1">
                  <c:v>Algo negativa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0.28699999999999998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329920"/>
        <c:axId val="123504896"/>
      </c:barChart>
      <c:catAx>
        <c:axId val="123329920"/>
        <c:scaling>
          <c:orientation val="maxMin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3185">
            <a:noFill/>
            <a:prstDash val="solid"/>
          </a:ln>
        </c:spPr>
        <c:txPr>
          <a:bodyPr rot="0" vert="horz"/>
          <a:lstStyle/>
          <a:p>
            <a:pPr>
              <a:defRPr lang="es-ES_tradnl" sz="1302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35048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3504896"/>
        <c:scaling>
          <c:orientation val="maxMin"/>
          <c:max val="0.5"/>
        </c:scaling>
        <c:delete val="1"/>
        <c:axPos val="t"/>
        <c:numFmt formatCode="#,##0.0%" sourceLinked="1"/>
        <c:majorTickMark val="out"/>
        <c:minorTickMark val="none"/>
        <c:tickLblPos val="none"/>
        <c:crossAx val="123329920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0.53346291430232518</c:v>
                </c:pt>
                <c:pt idx="1">
                  <c:v>0.59297085750264644</c:v>
                </c:pt>
                <c:pt idx="2">
                  <c:v>0.52847822910931175</c:v>
                </c:pt>
                <c:pt idx="3">
                  <c:v>0.59776656649016469</c:v>
                </c:pt>
                <c:pt idx="4">
                  <c:v>0.58563431571035496</c:v>
                </c:pt>
                <c:pt idx="5">
                  <c:v>0.44037296432004197</c:v>
                </c:pt>
                <c:pt idx="6">
                  <c:v>0.48520781696386267</c:v>
                </c:pt>
                <c:pt idx="7">
                  <c:v>0.62646520304169517</c:v>
                </c:pt>
                <c:pt idx="8">
                  <c:v>0.49176423399883551</c:v>
                </c:pt>
                <c:pt idx="9">
                  <c:v>0.63379674999999991</c:v>
                </c:pt>
                <c:pt idx="10">
                  <c:v>0.68487484912280716</c:v>
                </c:pt>
                <c:pt idx="11">
                  <c:v>0.60754641262059561</c:v>
                </c:pt>
                <c:pt idx="12">
                  <c:v>0.63157377419928595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635328"/>
        <c:axId val="115636864"/>
      </c:barChart>
      <c:catAx>
        <c:axId val="115635328"/>
        <c:scaling>
          <c:orientation val="minMax"/>
        </c:scaling>
        <c:delete val="1"/>
        <c:axPos val="b"/>
        <c:majorTickMark val="out"/>
        <c:minorTickMark val="none"/>
        <c:tickLblPos val="none"/>
        <c:crossAx val="115636864"/>
        <c:crosses val="autoZero"/>
        <c:auto val="1"/>
        <c:lblAlgn val="ctr"/>
        <c:lblOffset val="100"/>
        <c:noMultiLvlLbl val="0"/>
      </c:catAx>
      <c:valAx>
        <c:axId val="115636864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15635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0.42161781930279957</c:v>
                </c:pt>
                <c:pt idx="1">
                  <c:v>0.3696304387984839</c:v>
                </c:pt>
                <c:pt idx="2">
                  <c:v>0.40893464550607284</c:v>
                </c:pt>
                <c:pt idx="3">
                  <c:v>0.36794930326422098</c:v>
                </c:pt>
                <c:pt idx="4">
                  <c:v>0.39479042700996769</c:v>
                </c:pt>
                <c:pt idx="5">
                  <c:v>0.54728112199048318</c:v>
                </c:pt>
                <c:pt idx="6">
                  <c:v>0.49185318526258071</c:v>
                </c:pt>
                <c:pt idx="7">
                  <c:v>0.31830312267259014</c:v>
                </c:pt>
                <c:pt idx="8">
                  <c:v>0.47194406197552508</c:v>
                </c:pt>
                <c:pt idx="9">
                  <c:v>0.36500546249999999</c:v>
                </c:pt>
                <c:pt idx="10">
                  <c:v>0.31106434771929869</c:v>
                </c:pt>
                <c:pt idx="11">
                  <c:v>0.36067954569519389</c:v>
                </c:pt>
                <c:pt idx="12">
                  <c:v>0.27725432504746622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669248"/>
        <c:axId val="115720192"/>
      </c:barChart>
      <c:catAx>
        <c:axId val="115669248"/>
        <c:scaling>
          <c:orientation val="minMax"/>
        </c:scaling>
        <c:delete val="1"/>
        <c:axPos val="b"/>
        <c:majorTickMark val="out"/>
        <c:minorTickMark val="none"/>
        <c:tickLblPos val="none"/>
        <c:crossAx val="115720192"/>
        <c:crosses val="autoZero"/>
        <c:auto val="1"/>
        <c:lblAlgn val="ctr"/>
        <c:lblOffset val="100"/>
        <c:noMultiLvlLbl val="0"/>
      </c:catAx>
      <c:valAx>
        <c:axId val="115720192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15669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93957243894141"/>
          <c:y val="0"/>
          <c:w val="0.5699457033519667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explosion val="7"/>
          <c:dPt>
            <c:idx val="0"/>
            <c:bubble3D val="0"/>
            <c:spPr>
              <a:solidFill>
                <a:srgbClr val="336699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800000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0.14351846286389774"/>
                  <c:y val="0.337122529079483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237943539500311"/>
                  <c:y val="0.2013414035893139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1.5396405601971511E-2"/>
                  <c:y val="2.02190258890256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numFmt formatCode="0.0%" sourceLinked="0"/>
            <c:txPr>
              <a:bodyPr/>
              <a:lstStyle/>
              <a:p>
                <a:pPr>
                  <a:defRPr lang="es-AR" sz="1600" b="0">
                    <a:solidFill>
                      <a:srgbClr val="003366"/>
                    </a:solidFill>
                    <a:latin typeface="Calibri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</c:dLbls>
          <c:cat>
            <c:strRef>
              <c:f>Hoja1!$A$2:$A$4</c:f>
              <c:strCache>
                <c:ptCount val="3"/>
                <c:pt idx="0">
                  <c:v>Positiva</c:v>
                </c:pt>
                <c:pt idx="1">
                  <c:v>Negativa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#,##0.0%</c:formatCode>
                <c:ptCount val="3"/>
                <c:pt idx="0">
                  <c:v>0.56399999999999995</c:v>
                </c:pt>
                <c:pt idx="1">
                  <c:v>0.39500000000000002</c:v>
                </c:pt>
                <c:pt idx="2">
                  <c:v>4.1000000000000002E-2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41"/>
        <c:holeSize val="50"/>
      </c:doughnutChart>
      <c:spPr>
        <a:noFill/>
        <a:ln w="25421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A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871990190504524"/>
          <c:y val="4.6920441888042884E-3"/>
          <c:w val="0.73128009809495753"/>
          <c:h val="0.986842105263157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36699"/>
            </a:solidFill>
            <a:ln w="12640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67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79">
                <a:noFill/>
              </a:ln>
            </c:spPr>
            <c:txPr>
              <a:bodyPr/>
              <a:lstStyle/>
              <a:p>
                <a:pPr>
                  <a:defRPr lang="es-ES_tradnl" sz="1199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positiva</c:v>
                </c:pt>
                <c:pt idx="1">
                  <c:v>Algo positiva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0.24099999999999999</c:v>
                </c:pt>
                <c:pt idx="1">
                  <c:v>0.32300000000000001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7313024"/>
        <c:axId val="129835008"/>
      </c:barChart>
      <c:catAx>
        <c:axId val="1273130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6">
            <a:noFill/>
            <a:prstDash val="solid"/>
          </a:ln>
        </c:spPr>
        <c:txPr>
          <a:bodyPr rot="0" vert="horz"/>
          <a:lstStyle/>
          <a:p>
            <a:pPr>
              <a:defRPr lang="es-ES_tradnl" sz="1296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9835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835008"/>
        <c:scaling>
          <c:orientation val="minMax"/>
          <c:max val="0.55000000000000004"/>
        </c:scaling>
        <c:delete val="1"/>
        <c:axPos val="t"/>
        <c:numFmt formatCode="#,##0.0%" sourceLinked="1"/>
        <c:majorTickMark val="out"/>
        <c:minorTickMark val="none"/>
        <c:tickLblPos val="none"/>
        <c:crossAx val="127313024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067666870611402E-2"/>
          <c:y val="4.6920817204788474E-3"/>
          <c:w val="0.45741512041000471"/>
          <c:h val="0.954268394737883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00000"/>
            </a:solidFill>
            <a:ln w="12736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86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64">
                <a:noFill/>
              </a:ln>
            </c:spPr>
            <c:txPr>
              <a:bodyPr/>
              <a:lstStyle/>
              <a:p>
                <a:pPr>
                  <a:defRPr lang="es-ES_tradnl" sz="1202" b="0" i="0" u="none" strike="noStrike" baseline="0">
                    <a:solidFill>
                      <a:srgbClr val="800000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negativa</c:v>
                </c:pt>
                <c:pt idx="1">
                  <c:v>Algo negativa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0.20399999999999999</c:v>
                </c:pt>
                <c:pt idx="1">
                  <c:v>0.191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9874176"/>
        <c:axId val="129885312"/>
      </c:barChart>
      <c:catAx>
        <c:axId val="129874176"/>
        <c:scaling>
          <c:orientation val="maxMin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3185">
            <a:noFill/>
            <a:prstDash val="solid"/>
          </a:ln>
        </c:spPr>
        <c:txPr>
          <a:bodyPr rot="0" vert="horz"/>
          <a:lstStyle/>
          <a:p>
            <a:pPr>
              <a:defRPr lang="es-ES_tradnl" sz="1302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29885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885312"/>
        <c:scaling>
          <c:orientation val="maxMin"/>
          <c:max val="0.5"/>
        </c:scaling>
        <c:delete val="1"/>
        <c:axPos val="t"/>
        <c:numFmt formatCode="#,##0.0%" sourceLinked="1"/>
        <c:majorTickMark val="out"/>
        <c:minorTickMark val="none"/>
        <c:tickLblPos val="none"/>
        <c:crossAx val="129874176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0.56325710921069005</c:v>
                </c:pt>
                <c:pt idx="1">
                  <c:v>0.62219289472187267</c:v>
                </c:pt>
                <c:pt idx="2">
                  <c:v>0.55436292093117412</c:v>
                </c:pt>
                <c:pt idx="3">
                  <c:v>0.68022350886337035</c:v>
                </c:pt>
                <c:pt idx="4">
                  <c:v>0.58490059075698231</c:v>
                </c:pt>
                <c:pt idx="5">
                  <c:v>0.46596061460616633</c:v>
                </c:pt>
                <c:pt idx="6">
                  <c:v>0.50571511332091612</c:v>
                </c:pt>
                <c:pt idx="7">
                  <c:v>0.66120808759808614</c:v>
                </c:pt>
                <c:pt idx="8">
                  <c:v>0.51845396279254186</c:v>
                </c:pt>
                <c:pt idx="9">
                  <c:v>0.59523409899999991</c:v>
                </c:pt>
                <c:pt idx="10">
                  <c:v>0.70348796491228105</c:v>
                </c:pt>
                <c:pt idx="11">
                  <c:v>0.64713645405217468</c:v>
                </c:pt>
                <c:pt idx="12">
                  <c:v>0.68272102624029773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401024"/>
        <c:axId val="132402560"/>
      </c:barChart>
      <c:catAx>
        <c:axId val="132401024"/>
        <c:scaling>
          <c:orientation val="minMax"/>
        </c:scaling>
        <c:delete val="1"/>
        <c:axPos val="b"/>
        <c:majorTickMark val="out"/>
        <c:minorTickMark val="none"/>
        <c:tickLblPos val="none"/>
        <c:crossAx val="132402560"/>
        <c:crosses val="autoZero"/>
        <c:auto val="1"/>
        <c:lblAlgn val="ctr"/>
        <c:lblOffset val="100"/>
        <c:noMultiLvlLbl val="0"/>
      </c:catAx>
      <c:valAx>
        <c:axId val="132402560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32401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0.39070322263141244</c:v>
                </c:pt>
                <c:pt idx="1">
                  <c:v>0.31544666519871112</c:v>
                </c:pt>
                <c:pt idx="2">
                  <c:v>0.36149424906882566</c:v>
                </c:pt>
                <c:pt idx="3">
                  <c:v>0.29222221113662916</c:v>
                </c:pt>
                <c:pt idx="4">
                  <c:v>0.37841407922283038</c:v>
                </c:pt>
                <c:pt idx="5">
                  <c:v>0.5119772549716104</c:v>
                </c:pt>
                <c:pt idx="6">
                  <c:v>0.47106206335267986</c:v>
                </c:pt>
                <c:pt idx="7">
                  <c:v>0.26266417495830446</c:v>
                </c:pt>
                <c:pt idx="8">
                  <c:v>0.41223441220746077</c:v>
                </c:pt>
                <c:pt idx="9">
                  <c:v>0.402370326</c:v>
                </c:pt>
                <c:pt idx="10">
                  <c:v>0.29040775508771971</c:v>
                </c:pt>
                <c:pt idx="11">
                  <c:v>0.32067930034782544</c:v>
                </c:pt>
                <c:pt idx="12">
                  <c:v>0.23967968543707679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206784"/>
        <c:axId val="137212672"/>
      </c:barChart>
      <c:catAx>
        <c:axId val="137206784"/>
        <c:scaling>
          <c:orientation val="minMax"/>
        </c:scaling>
        <c:delete val="1"/>
        <c:axPos val="b"/>
        <c:majorTickMark val="out"/>
        <c:minorTickMark val="none"/>
        <c:tickLblPos val="none"/>
        <c:crossAx val="137212672"/>
        <c:crosses val="autoZero"/>
        <c:auto val="1"/>
        <c:lblAlgn val="ctr"/>
        <c:lblOffset val="100"/>
        <c:noMultiLvlLbl val="0"/>
      </c:catAx>
      <c:valAx>
        <c:axId val="137212672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37206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93957243894141"/>
          <c:y val="0"/>
          <c:w val="0.5699457033519667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explosion val="7"/>
          <c:dPt>
            <c:idx val="0"/>
            <c:bubble3D val="0"/>
            <c:spPr>
              <a:solidFill>
                <a:srgbClr val="336699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800000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0.14351846286389774"/>
                  <c:y val="0.337122529079483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5001302318126264"/>
                  <c:y val="0.192357331297966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1.5396405601971511E-2"/>
                  <c:y val="2.02190258890256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numFmt formatCode="0.0%" sourceLinked="0"/>
            <c:txPr>
              <a:bodyPr/>
              <a:lstStyle/>
              <a:p>
                <a:pPr>
                  <a:defRPr lang="es-AR" sz="1600" b="0">
                    <a:solidFill>
                      <a:srgbClr val="003366"/>
                    </a:solidFill>
                    <a:latin typeface="Calibri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</c:dLbls>
          <c:cat>
            <c:strRef>
              <c:f>Hoja1!$A$2:$A$4</c:f>
              <c:strCache>
                <c:ptCount val="3"/>
                <c:pt idx="0">
                  <c:v>Positiva</c:v>
                </c:pt>
                <c:pt idx="1">
                  <c:v>Negativa</c:v>
                </c:pt>
                <c:pt idx="2">
                  <c:v>Ns / Nc</c:v>
                </c:pt>
              </c:strCache>
            </c:strRef>
          </c:cat>
          <c:val>
            <c:numRef>
              <c:f>Hoja1!$B$2:$B$4</c:f>
              <c:numCache>
                <c:formatCode>#,##0.0%</c:formatCode>
                <c:ptCount val="3"/>
                <c:pt idx="0">
                  <c:v>0.59399999999999997</c:v>
                </c:pt>
                <c:pt idx="1">
                  <c:v>0.35199999999999998</c:v>
                </c:pt>
                <c:pt idx="2">
                  <c:v>5.5E-2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36"/>
        <c:holeSize val="50"/>
      </c:doughnutChart>
      <c:spPr>
        <a:noFill/>
        <a:ln w="25421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A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871990190504524"/>
          <c:y val="4.6920441888042884E-3"/>
          <c:w val="0.73128009809495753"/>
          <c:h val="0.986842105263157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36699"/>
            </a:solidFill>
            <a:ln w="12640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67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79">
                <a:noFill/>
              </a:ln>
            </c:spPr>
            <c:txPr>
              <a:bodyPr/>
              <a:lstStyle/>
              <a:p>
                <a:pPr>
                  <a:defRPr lang="es-ES_tradnl" sz="1199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positiva</c:v>
                </c:pt>
                <c:pt idx="1">
                  <c:v>Algo positiva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0.22800000000000001</c:v>
                </c:pt>
                <c:pt idx="1">
                  <c:v>0.36599999999999999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2555008"/>
        <c:axId val="142557952"/>
      </c:barChart>
      <c:catAx>
        <c:axId val="1425550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6">
            <a:noFill/>
            <a:prstDash val="solid"/>
          </a:ln>
        </c:spPr>
        <c:txPr>
          <a:bodyPr rot="0" vert="horz"/>
          <a:lstStyle/>
          <a:p>
            <a:pPr>
              <a:defRPr lang="es-ES_tradnl" sz="1296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42557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557952"/>
        <c:scaling>
          <c:orientation val="minMax"/>
          <c:max val="0.55000000000000004"/>
        </c:scaling>
        <c:delete val="1"/>
        <c:axPos val="t"/>
        <c:numFmt formatCode="#,##0.0%" sourceLinked="1"/>
        <c:majorTickMark val="out"/>
        <c:minorTickMark val="none"/>
        <c:tickLblPos val="none"/>
        <c:crossAx val="142555008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067666870611402E-2"/>
          <c:y val="4.6920817204788474E-3"/>
          <c:w val="0.45741512041000471"/>
          <c:h val="0.954268394737883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00000"/>
            </a:solidFill>
            <a:ln w="12736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8844238183189486E-4"/>
                  <c:y val="8.04912035021501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64">
                <a:noFill/>
              </a:ln>
            </c:spPr>
            <c:txPr>
              <a:bodyPr/>
              <a:lstStyle/>
              <a:p>
                <a:pPr>
                  <a:defRPr lang="es-ES_tradnl" sz="1202" b="0" i="0" u="none" strike="noStrike" baseline="0">
                    <a:solidFill>
                      <a:srgbClr val="800000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Muy negativa</c:v>
                </c:pt>
                <c:pt idx="1">
                  <c:v>Algo negativa</c:v>
                </c:pt>
              </c:strCache>
            </c:strRef>
          </c:cat>
          <c:val>
            <c:numRef>
              <c:f>Sheet1!$B$1:$B$2</c:f>
              <c:numCache>
                <c:formatCode>#,##0.0%</c:formatCode>
                <c:ptCount val="2"/>
                <c:pt idx="0">
                  <c:v>0.159</c:v>
                </c:pt>
                <c:pt idx="1">
                  <c:v>0.193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2564352"/>
        <c:axId val="142600064"/>
      </c:barChart>
      <c:catAx>
        <c:axId val="142564352"/>
        <c:scaling>
          <c:orientation val="maxMin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3185">
            <a:noFill/>
            <a:prstDash val="solid"/>
          </a:ln>
        </c:spPr>
        <c:txPr>
          <a:bodyPr rot="0" vert="horz"/>
          <a:lstStyle/>
          <a:p>
            <a:pPr>
              <a:defRPr lang="es-ES_tradnl" sz="1302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42600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600064"/>
        <c:scaling>
          <c:orientation val="maxMin"/>
          <c:max val="0.5"/>
        </c:scaling>
        <c:delete val="1"/>
        <c:axPos val="t"/>
        <c:numFmt formatCode="#,##0.0%" sourceLinked="1"/>
        <c:majorTickMark val="out"/>
        <c:minorTickMark val="none"/>
        <c:tickLblPos val="none"/>
        <c:crossAx val="142564352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4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120879120879898"/>
          <c:y val="1.2500000000000183E-2"/>
          <c:w val="0.57116505548201502"/>
          <c:h val="0.98749998822797058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rgbClr val="92D050"/>
            </a:solidFill>
            <a:ln w="25234">
              <a:noFill/>
            </a:ln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 w="25234">
                <a:noFill/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234">
                <a:noFill/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25234">
                <a:noFill/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5234">
                <a:noFill/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numFmt formatCode="0.0%" sourceLinked="0"/>
            <c:spPr>
              <a:noFill/>
              <a:ln w="25234">
                <a:noFill/>
              </a:ln>
            </c:spPr>
            <c:txPr>
              <a:bodyPr/>
              <a:lstStyle/>
              <a:p>
                <a:pPr>
                  <a:defRPr lang="es-ES" sz="1398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Que continúe las políticas actuales tal como están</c:v>
                </c:pt>
                <c:pt idx="1">
                  <c:v>Que continúe las políticas actuales pero con algunos cambios</c:v>
                </c:pt>
                <c:pt idx="2">
                  <c:v>Que cambie totalmente las políticas</c:v>
                </c:pt>
                <c:pt idx="3">
                  <c:v>Ns/Nc</c:v>
                </c:pt>
              </c:strCache>
            </c:strRef>
          </c:cat>
          <c:val>
            <c:numRef>
              <c:f>Hoja1!$B$2:$B$5</c:f>
              <c:numCache>
                <c:formatCode>#,##0.0%</c:formatCode>
                <c:ptCount val="4"/>
                <c:pt idx="0">
                  <c:v>0.13800000000000001</c:v>
                </c:pt>
                <c:pt idx="1">
                  <c:v>0.38600000000000001</c:v>
                </c:pt>
                <c:pt idx="2">
                  <c:v>0.39200000000000002</c:v>
                </c:pt>
                <c:pt idx="3">
                  <c:v>8.4000000000000005E-2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50"/>
        <c:axId val="143547392"/>
        <c:axId val="143549184"/>
      </c:barChart>
      <c:catAx>
        <c:axId val="143547392"/>
        <c:scaling>
          <c:orientation val="maxMin"/>
        </c:scaling>
        <c:delete val="0"/>
        <c:axPos val="l"/>
        <c:numFmt formatCode="#,##0.00" sourceLinked="1"/>
        <c:majorTickMark val="out"/>
        <c:minorTickMark val="none"/>
        <c:tickLblPos val="nextTo"/>
        <c:spPr>
          <a:ln w="9462">
            <a:noFill/>
          </a:ln>
        </c:spPr>
        <c:txPr>
          <a:bodyPr rot="0" vert="horz"/>
          <a:lstStyle/>
          <a:p>
            <a:pPr>
              <a:defRPr lang="es-ES" sz="1400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43549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3549184"/>
        <c:scaling>
          <c:orientation val="minMax"/>
        </c:scaling>
        <c:delete val="1"/>
        <c:axPos val="t"/>
        <c:numFmt formatCode="#,##0.0%" sourceLinked="1"/>
        <c:majorTickMark val="out"/>
        <c:minorTickMark val="none"/>
        <c:tickLblPos val="none"/>
        <c:crossAx val="143547392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1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A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1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0.16433751679675015</c:v>
                </c:pt>
                <c:pt idx="1">
                  <c:v>0.11447917637839296</c:v>
                </c:pt>
                <c:pt idx="2">
                  <c:v>0.1525319318218622</c:v>
                </c:pt>
                <c:pt idx="3">
                  <c:v>9.1701778612440166E-2</c:v>
                </c:pt>
                <c:pt idx="4">
                  <c:v>0.15198877809622141</c:v>
                </c:pt>
                <c:pt idx="5">
                  <c:v>0.10656371076427447</c:v>
                </c:pt>
                <c:pt idx="6">
                  <c:v>8.9281327150729548E-2</c:v>
                </c:pt>
                <c:pt idx="7">
                  <c:v>0.16893654996058302</c:v>
                </c:pt>
                <c:pt idx="8">
                  <c:v>0.1504669217482521</c:v>
                </c:pt>
                <c:pt idx="9">
                  <c:v>0.10926861599999993</c:v>
                </c:pt>
                <c:pt idx="10">
                  <c:v>0.10912037166666683</c:v>
                </c:pt>
                <c:pt idx="11">
                  <c:v>0.10452416632128139</c:v>
                </c:pt>
                <c:pt idx="12">
                  <c:v>0.16608808105673237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466880"/>
        <c:axId val="143468416"/>
      </c:barChart>
      <c:catAx>
        <c:axId val="143466880"/>
        <c:scaling>
          <c:orientation val="minMax"/>
        </c:scaling>
        <c:delete val="1"/>
        <c:axPos val="b"/>
        <c:majorTickMark val="out"/>
        <c:minorTickMark val="none"/>
        <c:tickLblPos val="none"/>
        <c:crossAx val="143468416"/>
        <c:crosses val="autoZero"/>
        <c:auto val="1"/>
        <c:lblAlgn val="ctr"/>
        <c:lblOffset val="100"/>
        <c:noMultiLvlLbl val="0"/>
      </c:catAx>
      <c:valAx>
        <c:axId val="143468416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4346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1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0.3323437516397092</c:v>
                </c:pt>
                <c:pt idx="1">
                  <c:v>0.43472476447905045</c:v>
                </c:pt>
                <c:pt idx="2">
                  <c:v>0.37894403372469604</c:v>
                </c:pt>
                <c:pt idx="3">
                  <c:v>0.35244374736204132</c:v>
                </c:pt>
                <c:pt idx="4">
                  <c:v>0.41514463249540495</c:v>
                </c:pt>
                <c:pt idx="5">
                  <c:v>0.49062674555124913</c:v>
                </c:pt>
                <c:pt idx="6">
                  <c:v>0.48321991266053288</c:v>
                </c:pt>
                <c:pt idx="7">
                  <c:v>0.3175368288257</c:v>
                </c:pt>
                <c:pt idx="8">
                  <c:v>0.33440694668531512</c:v>
                </c:pt>
                <c:pt idx="9">
                  <c:v>0.5761556754999998</c:v>
                </c:pt>
                <c:pt idx="10">
                  <c:v>0.52434196140350942</c:v>
                </c:pt>
                <c:pt idx="11">
                  <c:v>0.38943372300045709</c:v>
                </c:pt>
                <c:pt idx="12">
                  <c:v>0.39578457139940659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19584"/>
        <c:axId val="143621120"/>
      </c:barChart>
      <c:catAx>
        <c:axId val="143619584"/>
        <c:scaling>
          <c:orientation val="minMax"/>
        </c:scaling>
        <c:delete val="1"/>
        <c:axPos val="b"/>
        <c:majorTickMark val="out"/>
        <c:minorTickMark val="none"/>
        <c:tickLblPos val="none"/>
        <c:crossAx val="143621120"/>
        <c:crosses val="autoZero"/>
        <c:auto val="1"/>
        <c:lblAlgn val="ctr"/>
        <c:lblOffset val="100"/>
        <c:noMultiLvlLbl val="0"/>
      </c:catAx>
      <c:valAx>
        <c:axId val="143621120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43619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</c:strCache>
            </c:strRef>
          </c:tx>
          <c:spPr>
            <a:solidFill>
              <a:schemeClr val="bg1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Lbls>
            <c:numFmt formatCode="0.0%" sourceLinked="0"/>
            <c:txPr>
              <a:bodyPr/>
              <a:lstStyle/>
              <a:p>
                <a:pPr>
                  <a:defRPr lang="es-ES" sz="1200" b="1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Hoja1!$B$1:$N$1</c:f>
              <c:strCache>
                <c:ptCount val="13"/>
                <c:pt idx="0">
                  <c:v>MASC. </c:v>
                </c:pt>
                <c:pt idx="1">
                  <c:v>FEM.  </c:v>
                </c:pt>
                <c:pt idx="2">
                  <c:v>DE 18 A 34  </c:v>
                </c:pt>
                <c:pt idx="3">
                  <c:v>DE 35 A 49  </c:v>
                </c:pt>
                <c:pt idx="4">
                  <c:v>DE 50 Y MAS </c:v>
                </c:pt>
                <c:pt idx="5">
                  <c:v>ABC1  </c:v>
                </c:pt>
                <c:pt idx="6">
                  <c:v>C2  </c:v>
                </c:pt>
                <c:pt idx="7">
                  <c:v>DE  </c:v>
                </c:pt>
                <c:pt idx="8">
                  <c:v>I</c:v>
                </c:pt>
                <c:pt idx="9">
                  <c:v>II</c:v>
                </c:pt>
                <c:pt idx="10">
                  <c:v>III</c:v>
                </c:pt>
                <c:pt idx="11">
                  <c:v>IV</c:v>
                </c:pt>
                <c:pt idx="12">
                  <c:v>V</c:v>
                </c:pt>
              </c:strCache>
            </c:strRef>
          </c:cat>
          <c:val>
            <c:numRef>
              <c:f>Hoja1!$B$2:$N$2</c:f>
              <c:numCache>
                <c:formatCode>#,##0.0%</c:formatCode>
                <c:ptCount val="13"/>
                <c:pt idx="0">
                  <c:v>0.4283046681537474</c:v>
                </c:pt>
                <c:pt idx="1">
                  <c:v>0.35778206264871065</c:v>
                </c:pt>
                <c:pt idx="2">
                  <c:v>0.36625028291497935</c:v>
                </c:pt>
                <c:pt idx="3">
                  <c:v>0.46310545589473684</c:v>
                </c:pt>
                <c:pt idx="4">
                  <c:v>0.37537505717077702</c:v>
                </c:pt>
                <c:pt idx="5">
                  <c:v>0.34129628477543839</c:v>
                </c:pt>
                <c:pt idx="6">
                  <c:v>0.37117473085207719</c:v>
                </c:pt>
                <c:pt idx="7">
                  <c:v>0.41089765892800123</c:v>
                </c:pt>
                <c:pt idx="8">
                  <c:v>0.43620184928205236</c:v>
                </c:pt>
                <c:pt idx="9">
                  <c:v>0.13598038499999993</c:v>
                </c:pt>
                <c:pt idx="10">
                  <c:v>0.24005262692982487</c:v>
                </c:pt>
                <c:pt idx="11">
                  <c:v>0.43413173762562918</c:v>
                </c:pt>
                <c:pt idx="12">
                  <c:v>0.37277282006333939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41216"/>
        <c:axId val="145756544"/>
      </c:barChart>
      <c:catAx>
        <c:axId val="143641216"/>
        <c:scaling>
          <c:orientation val="minMax"/>
        </c:scaling>
        <c:delete val="1"/>
        <c:axPos val="b"/>
        <c:majorTickMark val="out"/>
        <c:minorTickMark val="none"/>
        <c:tickLblPos val="none"/>
        <c:crossAx val="145756544"/>
        <c:crosses val="autoZero"/>
        <c:auto val="1"/>
        <c:lblAlgn val="ctr"/>
        <c:lblOffset val="100"/>
        <c:noMultiLvlLbl val="0"/>
      </c:catAx>
      <c:valAx>
        <c:axId val="145756544"/>
        <c:scaling>
          <c:orientation val="minMax"/>
          <c:max val="1"/>
        </c:scaling>
        <c:delete val="1"/>
        <c:axPos val="l"/>
        <c:numFmt formatCode="#,##0.0%" sourceLinked="1"/>
        <c:majorTickMark val="out"/>
        <c:minorTickMark val="none"/>
        <c:tickLblPos val="none"/>
        <c:crossAx val="14364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723632980512871"/>
          <c:y val="1.2500000000000181E-2"/>
          <c:w val="0.48269817248570218"/>
          <c:h val="0.98749998822797058"/>
        </c:manualLayout>
      </c:layout>
      <c:barChart>
        <c:barDir val="bar"/>
        <c:grouping val="clustered"/>
        <c:varyColors val="0"/>
        <c:ser>
          <c:idx val="1"/>
          <c:order val="0"/>
          <c:spPr>
            <a:gradFill rotWithShape="0">
              <a:gsLst>
                <a:gs pos="0">
                  <a:srgbClr val="336699"/>
                </a:gs>
                <a:gs pos="100000">
                  <a:srgbClr val="003366"/>
                </a:gs>
              </a:gsLst>
              <a:lin ang="0" scaled="1"/>
            </a:gradFill>
            <a:ln w="25234">
              <a:noFill/>
            </a:ln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numFmt formatCode="0.0%" sourceLinked="0"/>
            <c:spPr>
              <a:noFill/>
              <a:ln w="25234">
                <a:noFill/>
              </a:ln>
            </c:spPr>
            <c:txPr>
              <a:bodyPr/>
              <a:lstStyle/>
              <a:p>
                <a:pPr>
                  <a:defRPr lang="es-ES" sz="1398" b="0" i="0" u="none" strike="noStrike" baseline="0">
                    <a:solidFill>
                      <a:srgbClr val="003366"/>
                    </a:solidFill>
                    <a:latin typeface="Calibri" pitchFamily="34" charset="0"/>
                    <a:ea typeface="Trebuchet MS"/>
                    <a:cs typeface="Trebuchet M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Oscar Aguad / Héctor Baldassi (UCR-PRO-Frente Cívico)</c:v>
                </c:pt>
                <c:pt idx="1">
                  <c:v>Juan Schiaretti / Martín Llaryora (UxC)</c:v>
                </c:pt>
                <c:pt idx="2">
                  <c:v>Eduardo Accastello / Cacho Buenaventura (FpV y aliados)</c:v>
                </c:pt>
                <c:pt idx="3">
                  <c:v>Liliana Olivero / Hernán Puddu (FIT)</c:v>
                </c:pt>
                <c:pt idx="4">
                  <c:v>Roberto Birri / Carlos Altamirano (Frente Progresista)</c:v>
                </c:pt>
                <c:pt idx="5">
                  <c:v>Raúl Gómez / Sofía Gatica (MST-Nueva Izquierda)</c:v>
                </c:pt>
                <c:pt idx="6">
                  <c:v>Otra fórmula</c:v>
                </c:pt>
                <c:pt idx="7">
                  <c:v>Voto negativo</c:v>
                </c:pt>
                <c:pt idx="8">
                  <c:v>Ns/Nc</c:v>
                </c:pt>
              </c:strCache>
            </c:strRef>
          </c:cat>
          <c:val>
            <c:numRef>
              <c:f>Hoja1!$B$2:$B$10</c:f>
              <c:numCache>
                <c:formatCode>#,##0.0%</c:formatCode>
                <c:ptCount val="9"/>
                <c:pt idx="0">
                  <c:v>0.3509455244105702</c:v>
                </c:pt>
                <c:pt idx="1">
                  <c:v>0.29074996784557722</c:v>
                </c:pt>
                <c:pt idx="2">
                  <c:v>0.19220892269048459</c:v>
                </c:pt>
                <c:pt idx="3">
                  <c:v>3.9356264263346916E-2</c:v>
                </c:pt>
                <c:pt idx="4">
                  <c:v>9.4314529360996907E-3</c:v>
                </c:pt>
                <c:pt idx="5">
                  <c:v>1.0898663115789487E-3</c:v>
                </c:pt>
                <c:pt idx="6">
                  <c:v>2.2663594700679864E-2</c:v>
                </c:pt>
                <c:pt idx="7">
                  <c:v>3.727851040297666E-2</c:v>
                </c:pt>
                <c:pt idx="8">
                  <c:v>5.6275896438688425E-2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50"/>
        <c:axId val="142980992"/>
        <c:axId val="142982528"/>
      </c:barChart>
      <c:catAx>
        <c:axId val="142980992"/>
        <c:scaling>
          <c:orientation val="maxMin"/>
        </c:scaling>
        <c:delete val="0"/>
        <c:axPos val="l"/>
        <c:numFmt formatCode="#,##0.00" sourceLinked="1"/>
        <c:majorTickMark val="out"/>
        <c:minorTickMark val="none"/>
        <c:tickLblPos val="nextTo"/>
        <c:spPr>
          <a:ln w="9462">
            <a:noFill/>
          </a:ln>
        </c:spPr>
        <c:txPr>
          <a:bodyPr rot="0" vert="horz"/>
          <a:lstStyle/>
          <a:p>
            <a:pPr>
              <a:defRPr lang="es-ES" sz="1400" b="0" i="0" u="none" strike="noStrike" baseline="0">
                <a:solidFill>
                  <a:srgbClr val="003366"/>
                </a:solidFill>
                <a:latin typeface="Calibri" pitchFamily="34" charset="0"/>
                <a:ea typeface="Trebuchet MS"/>
                <a:cs typeface="Trebuchet MS"/>
              </a:defRPr>
            </a:pPr>
            <a:endParaRPr lang="es-AR"/>
          </a:p>
        </c:txPr>
        <c:crossAx val="142982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982528"/>
        <c:scaling>
          <c:orientation val="minMax"/>
        </c:scaling>
        <c:delete val="1"/>
        <c:axPos val="t"/>
        <c:numFmt formatCode="#,##0.0%" sourceLinked="1"/>
        <c:majorTickMark val="out"/>
        <c:minorTickMark val="none"/>
        <c:tickLblPos val="none"/>
        <c:crossAx val="142980992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1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A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120879120879942"/>
          <c:y val="1.2500000000000181E-2"/>
          <c:w val="0.53015406787283359"/>
          <c:h val="0.98749998822797058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numFmt formatCode="0.0%" sourceLinked="0"/>
            <c:txPr>
              <a:bodyPr/>
              <a:lstStyle/>
              <a:p>
                <a:pPr>
                  <a:defRPr sz="1600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Mauricio Macri</c:v>
                </c:pt>
                <c:pt idx="1">
                  <c:v>Ernesto Sanz</c:v>
                </c:pt>
                <c:pt idx="2">
                  <c:v>Elisa Carrió</c:v>
                </c:pt>
                <c:pt idx="3">
                  <c:v>Daniel Scioli</c:v>
                </c:pt>
                <c:pt idx="4">
                  <c:v>Florencio Randazzo</c:v>
                </c:pt>
                <c:pt idx="5">
                  <c:v>Sergio Massa</c:v>
                </c:pt>
                <c:pt idx="6">
                  <c:v>Margarita Stolbizer</c:v>
                </c:pt>
                <c:pt idx="7">
                  <c:v>Otro</c:v>
                </c:pt>
                <c:pt idx="8">
                  <c:v>Ns/Nc</c:v>
                </c:pt>
              </c:strCache>
            </c:strRef>
          </c:cat>
          <c:val>
            <c:numRef>
              <c:f>Hoja1!$B$2:$B$10</c:f>
              <c:numCache>
                <c:formatCode>#,##0.0%</c:formatCode>
                <c:ptCount val="9"/>
                <c:pt idx="0">
                  <c:v>0.37066171706948581</c:v>
                </c:pt>
                <c:pt idx="1">
                  <c:v>2.7151715146535711E-2</c:v>
                </c:pt>
                <c:pt idx="2">
                  <c:v>7.4169822447069586E-3</c:v>
                </c:pt>
                <c:pt idx="3">
                  <c:v>0.18249134350012977</c:v>
                </c:pt>
                <c:pt idx="4">
                  <c:v>9.7167072782507413E-2</c:v>
                </c:pt>
                <c:pt idx="5">
                  <c:v>7.0694929953392771E-2</c:v>
                </c:pt>
                <c:pt idx="6">
                  <c:v>2.1180304724189348E-2</c:v>
                </c:pt>
                <c:pt idx="7">
                  <c:v>9.1104226752618256E-2</c:v>
                </c:pt>
                <c:pt idx="8">
                  <c:v>0.13213170782643599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50"/>
        <c:axId val="151073536"/>
        <c:axId val="151075072"/>
      </c:barChart>
      <c:catAx>
        <c:axId val="151073536"/>
        <c:scaling>
          <c:orientation val="maxMin"/>
        </c:scaling>
        <c:delete val="0"/>
        <c:axPos val="l"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>
                <a:solidFill>
                  <a:schemeClr val="accent1">
                    <a:lumMod val="50000"/>
                  </a:schemeClr>
                </a:solidFill>
              </a:defRPr>
            </a:pPr>
            <a:endParaRPr lang="es-AR"/>
          </a:p>
        </c:txPr>
        <c:crossAx val="1510750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1075072"/>
        <c:scaling>
          <c:orientation val="minMax"/>
        </c:scaling>
        <c:delete val="1"/>
        <c:axPos val="t"/>
        <c:numFmt formatCode="#,##0.0%" sourceLinked="1"/>
        <c:majorTickMark val="out"/>
        <c:minorTickMark val="none"/>
        <c:tickLblPos val="none"/>
        <c:crossAx val="151073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120879120879942"/>
          <c:y val="1.2500000000000181E-2"/>
          <c:w val="0.53015406787283359"/>
          <c:h val="0.98749998822797058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numFmt formatCode="0.0%" sourceLinked="0"/>
            <c:txPr>
              <a:bodyPr/>
              <a:lstStyle/>
              <a:p>
                <a:pPr>
                  <a:defRPr sz="1600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Mauricio Macri</c:v>
                </c:pt>
                <c:pt idx="1">
                  <c:v>Daniel Scioli</c:v>
                </c:pt>
                <c:pt idx="2">
                  <c:v>Margarita Stolbizer</c:v>
                </c:pt>
                <c:pt idx="3">
                  <c:v>Jorge Altamira</c:v>
                </c:pt>
                <c:pt idx="4">
                  <c:v>Otro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#,##0.0%</c:formatCode>
                <c:ptCount val="6"/>
                <c:pt idx="0">
                  <c:v>0.42436280795112036</c:v>
                </c:pt>
                <c:pt idx="1">
                  <c:v>0.21055453764054557</c:v>
                </c:pt>
                <c:pt idx="2">
                  <c:v>5.4503860208555778E-2</c:v>
                </c:pt>
                <c:pt idx="3">
                  <c:v>2.7477009393056532E-2</c:v>
                </c:pt>
                <c:pt idx="4">
                  <c:v>0.15666512604081473</c:v>
                </c:pt>
                <c:pt idx="5">
                  <c:v>0.12643665876590898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50"/>
        <c:axId val="151919616"/>
        <c:axId val="151941888"/>
      </c:barChart>
      <c:catAx>
        <c:axId val="151919616"/>
        <c:scaling>
          <c:orientation val="maxMin"/>
        </c:scaling>
        <c:delete val="0"/>
        <c:axPos val="l"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>
                <a:solidFill>
                  <a:schemeClr val="accent1">
                    <a:lumMod val="50000"/>
                  </a:schemeClr>
                </a:solidFill>
              </a:defRPr>
            </a:pPr>
            <a:endParaRPr lang="es-AR"/>
          </a:p>
        </c:txPr>
        <c:crossAx val="15194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1941888"/>
        <c:scaling>
          <c:orientation val="minMax"/>
        </c:scaling>
        <c:delete val="1"/>
        <c:axPos val="t"/>
        <c:numFmt formatCode="#,##0.0%" sourceLinked="1"/>
        <c:majorTickMark val="out"/>
        <c:minorTickMark val="none"/>
        <c:tickLblPos val="none"/>
        <c:crossAx val="151919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7" tIns="45778" rIns="91557" bIns="45778" numCol="1" anchor="t" anchorCtr="0" compatLnSpc="1">
            <a:prstTxWarp prst="textNoShape">
              <a:avLst/>
            </a:prstTxWarp>
          </a:bodyPr>
          <a:lstStyle>
            <a:lvl1pPr defTabSz="917270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7" tIns="45778" rIns="91557" bIns="45778" numCol="1" anchor="t" anchorCtr="0" compatLnSpc="1">
            <a:prstTxWarp prst="textNoShape">
              <a:avLst/>
            </a:prstTxWarp>
          </a:bodyPr>
          <a:lstStyle>
            <a:lvl1pPr algn="r" defTabSz="917270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6575"/>
            <a:ext cx="29464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7" tIns="45778" rIns="91557" bIns="45778" numCol="1" anchor="b" anchorCtr="0" compatLnSpc="1">
            <a:prstTxWarp prst="textNoShape">
              <a:avLst/>
            </a:prstTxWarp>
          </a:bodyPr>
          <a:lstStyle>
            <a:lvl1pPr defTabSz="917270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6575"/>
            <a:ext cx="29464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7" tIns="45778" rIns="91557" bIns="45778" numCol="1" anchor="b" anchorCtr="0" compatLnSpc="1">
            <a:prstTxWarp prst="textNoShape">
              <a:avLst/>
            </a:prstTxWarp>
          </a:bodyPr>
          <a:lstStyle>
            <a:lvl1pPr algn="r" defTabSz="917270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B21C44C-C513-4D3E-AAEC-198ACEF326E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51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75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7" tIns="45302" rIns="90607" bIns="45302" numCol="1" anchor="t" anchorCtr="0" compatLnSpc="1">
            <a:prstTxWarp prst="textNoShape">
              <a:avLst/>
            </a:prstTxWarp>
          </a:bodyPr>
          <a:lstStyle>
            <a:lvl1pPr defTabSz="906142" eaLnBrk="1" hangingPunct="1">
              <a:defRPr sz="1200" b="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591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7" tIns="45302" rIns="90607" bIns="45302" numCol="1" anchor="t" anchorCtr="0" compatLnSpc="1">
            <a:prstTxWarp prst="textNoShape">
              <a:avLst/>
            </a:prstTxWarp>
          </a:bodyPr>
          <a:lstStyle>
            <a:lvl1pPr algn="r" defTabSz="906142" eaLnBrk="1" hangingPunct="1">
              <a:defRPr sz="1200" b="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1363" y="738188"/>
            <a:ext cx="5327650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9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757738"/>
            <a:ext cx="5030788" cy="442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7" tIns="45302" rIns="90607" bIns="45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79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575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7" tIns="45302" rIns="90607" bIns="45302" numCol="1" anchor="b" anchorCtr="0" compatLnSpc="1">
            <a:prstTxWarp prst="textNoShape">
              <a:avLst/>
            </a:prstTxWarp>
          </a:bodyPr>
          <a:lstStyle>
            <a:lvl1pPr defTabSz="906142" eaLnBrk="1" hangingPunct="1">
              <a:defRPr sz="1200" b="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79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28163"/>
            <a:ext cx="29591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7" tIns="45302" rIns="90607" bIns="45302" numCol="1" anchor="b" anchorCtr="0" compatLnSpc="1">
            <a:prstTxWarp prst="textNoShape">
              <a:avLst/>
            </a:prstTxWarp>
          </a:bodyPr>
          <a:lstStyle>
            <a:lvl1pPr algn="r" defTabSz="906142" eaLnBrk="1" hangingPunct="1">
              <a:defRPr sz="1200" b="0"/>
            </a:lvl1pPr>
          </a:lstStyle>
          <a:p>
            <a:pPr>
              <a:defRPr/>
            </a:pPr>
            <a:fld id="{1E972B4F-4229-4972-BA0A-168A39D6B8A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5743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D8361632-5AEC-4EAF-A42F-022F37E6C477}" type="slidenum">
              <a:rPr lang="es-AR" smtClean="0"/>
              <a:pPr defTabSz="904875"/>
              <a:t>1</a:t>
            </a:fld>
            <a:endParaRPr lang="es-AR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36600"/>
            <a:ext cx="5330825" cy="369093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D98221F2-E941-48EE-90EF-500D57FD9072}" type="slidenum">
              <a:rPr lang="es-AR" smtClean="0"/>
              <a:pPr defTabSz="904875"/>
              <a:t>2</a:t>
            </a:fld>
            <a:endParaRPr lang="es-A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38188"/>
            <a:ext cx="5327650" cy="36893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93187960-5369-4820-BE21-293E7EB52C1E}" type="slidenum">
              <a:rPr lang="es-AR" smtClean="0"/>
              <a:pPr defTabSz="904875"/>
              <a:t>3</a:t>
            </a:fld>
            <a:endParaRPr lang="es-AR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38188"/>
            <a:ext cx="5327650" cy="36893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93187960-5369-4820-BE21-293E7EB52C1E}" type="slidenum">
              <a:rPr lang="es-AR" smtClean="0"/>
              <a:pPr defTabSz="904875"/>
              <a:t>4</a:t>
            </a:fld>
            <a:endParaRPr lang="es-AR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38188"/>
            <a:ext cx="5327650" cy="36893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D98221F2-E941-48EE-90EF-500D57FD9072}" type="slidenum">
              <a:rPr lang="es-AR" smtClean="0"/>
              <a:pPr defTabSz="904875"/>
              <a:t>5</a:t>
            </a:fld>
            <a:endParaRPr lang="es-A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38188"/>
            <a:ext cx="5327650" cy="36893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C727C381-D0C2-408B-B777-86418FB5E972}" type="slidenum">
              <a:rPr lang="es-AR" smtClean="0"/>
              <a:pPr defTabSz="904875"/>
              <a:t>6</a:t>
            </a:fld>
            <a:endParaRPr lang="es-AR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36600"/>
            <a:ext cx="5330825" cy="36909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9950" indent="-288442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3769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5276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6784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8291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9798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1306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2814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EB2D156-55A4-4083-B797-81C3E0E7AD90}" type="slidenum">
              <a:rPr lang="es-AR" smtClean="0">
                <a:solidFill>
                  <a:srgbClr val="000000"/>
                </a:solidFill>
              </a:rPr>
              <a:pPr eaLnBrk="1" hangingPunct="1">
                <a:defRPr/>
              </a:pPr>
              <a:t>7</a:t>
            </a:fld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2950"/>
            <a:ext cx="537527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9950" indent="-288442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3769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5276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6784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8291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9798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1306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2814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EB2D156-55A4-4083-B797-81C3E0E7AD90}" type="slidenum">
              <a:rPr lang="es-AR" smtClean="0">
                <a:solidFill>
                  <a:srgbClr val="000000"/>
                </a:solidFill>
              </a:rPr>
              <a:pPr eaLnBrk="1" hangingPunct="1">
                <a:defRPr/>
              </a:pPr>
              <a:t>8</a:t>
            </a:fld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2950"/>
            <a:ext cx="537527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C727C381-D0C2-408B-B777-86418FB5E972}" type="slidenum">
              <a:rPr lang="es-AR" smtClean="0">
                <a:solidFill>
                  <a:prstClr val="black"/>
                </a:solidFill>
              </a:rPr>
              <a:pPr defTabSz="904875"/>
              <a:t>9</a:t>
            </a:fld>
            <a:endParaRPr lang="es-AR" smtClean="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36600"/>
            <a:ext cx="5330825" cy="36909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9950" indent="-288442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3769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5276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6784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8291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9798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1306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2814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EB2D156-55A4-4083-B797-81C3E0E7AD90}" type="slidenum">
              <a:rPr lang="es-AR" smtClean="0">
                <a:solidFill>
                  <a:srgbClr val="000000"/>
                </a:solidFill>
              </a:rPr>
              <a:pPr eaLnBrk="1" hangingPunct="1">
                <a:defRPr/>
              </a:pPr>
              <a:t>10</a:t>
            </a:fld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2950"/>
            <a:ext cx="537527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9950" indent="-288442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3769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5276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6784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8291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9798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1306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2814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EB2D156-55A4-4083-B797-81C3E0E7AD90}" type="slidenum">
              <a:rPr lang="es-AR" smtClean="0">
                <a:solidFill>
                  <a:srgbClr val="000000"/>
                </a:solidFill>
              </a:rPr>
              <a:pPr eaLnBrk="1" hangingPunct="1">
                <a:defRPr/>
              </a:pPr>
              <a:t>11</a:t>
            </a:fld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2950"/>
            <a:ext cx="537527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1293">
              <a:defRPr/>
            </a:pPr>
            <a:fld id="{8BE2214A-FA84-492B-AF87-159D18F45317}" type="slidenum">
              <a:rPr lang="es-AR" smtClean="0">
                <a:solidFill>
                  <a:prstClr val="black"/>
                </a:solidFill>
              </a:rPr>
              <a:pPr defTabSz="941293">
                <a:defRPr/>
              </a:pPr>
              <a:t>12</a:t>
            </a:fld>
            <a:endParaRPr lang="es-AR" dirty="0" smtClean="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1293">
              <a:defRPr/>
            </a:pPr>
            <a:fld id="{8BE2214A-FA84-492B-AF87-159D18F45317}" type="slidenum">
              <a:rPr lang="es-AR" smtClean="0">
                <a:solidFill>
                  <a:prstClr val="black"/>
                </a:solidFill>
              </a:rPr>
              <a:pPr defTabSz="941293">
                <a:defRPr/>
              </a:pPr>
              <a:t>14</a:t>
            </a:fld>
            <a:endParaRPr lang="es-AR" dirty="0" smtClean="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1293">
              <a:defRPr/>
            </a:pPr>
            <a:fld id="{8BE2214A-FA84-492B-AF87-159D18F45317}" type="slidenum">
              <a:rPr lang="es-AR" smtClean="0">
                <a:solidFill>
                  <a:prstClr val="black"/>
                </a:solidFill>
              </a:rPr>
              <a:pPr defTabSz="941293">
                <a:defRPr/>
              </a:pPr>
              <a:t>16</a:t>
            </a:fld>
            <a:endParaRPr lang="es-AR" dirty="0" smtClean="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50225">
              <a:defRPr/>
            </a:pPr>
            <a:fld id="{7C598C58-BBF1-49CC-9C50-3D54105D2A31}" type="slidenum">
              <a:rPr lang="es-AR" smtClean="0">
                <a:solidFill>
                  <a:prstClr val="black"/>
                </a:solidFill>
              </a:rPr>
              <a:pPr defTabSz="950225">
                <a:defRPr/>
              </a:pPr>
              <a:t>17</a:t>
            </a:fld>
            <a:endParaRPr lang="es-AR" dirty="0" smtClean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50225">
              <a:defRPr/>
            </a:pPr>
            <a:fld id="{7C598C58-BBF1-49CC-9C50-3D54105D2A31}" type="slidenum">
              <a:rPr lang="es-AR" smtClean="0">
                <a:solidFill>
                  <a:prstClr val="black"/>
                </a:solidFill>
              </a:rPr>
              <a:pPr defTabSz="950225">
                <a:defRPr/>
              </a:pPr>
              <a:t>20</a:t>
            </a:fld>
            <a:endParaRPr lang="es-AR" dirty="0" smtClean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9950" indent="-288442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3769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5276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6784" indent="-230753" defTabSz="91340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8291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9798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1306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2814" indent="-230753" defTabSz="9134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EB2D156-55A4-4083-B797-81C3E0E7AD90}" type="slidenum">
              <a:rPr lang="es-AR" smtClean="0">
                <a:solidFill>
                  <a:srgbClr val="000000"/>
                </a:solidFill>
              </a:rPr>
              <a:pPr eaLnBrk="1" hangingPunct="1">
                <a:defRPr/>
              </a:pPr>
              <a:t>21</a:t>
            </a:fld>
            <a:endParaRPr lang="es-AR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2950"/>
            <a:ext cx="5375275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4875"/>
            <a:fld id="{001FE5C5-692F-4102-ABB2-0CC4F8FDB167}" type="slidenum">
              <a:rPr lang="es-AR" smtClean="0"/>
              <a:pPr defTabSz="904875"/>
              <a:t>24</a:t>
            </a:fld>
            <a:endParaRPr lang="es-AR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36600"/>
            <a:ext cx="5330825" cy="369093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rgbClr val="83B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7524750" y="6453188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CDB6D4-E023-41C2-A9DD-256260D88474}" type="slidenum">
              <a:rPr lang="es-ES" sz="1600">
                <a:solidFill>
                  <a:srgbClr val="336699"/>
                </a:solidFill>
                <a:latin typeface="Calibri" pitchFamily="34" charset="0"/>
              </a:rPr>
              <a:pPr algn="r"/>
              <a:t>‹Nº›</a:t>
            </a:fld>
            <a:endParaRPr lang="es-ES" sz="1600">
              <a:solidFill>
                <a:srgbClr val="3366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54605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100697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8345-6356-488A-A3E0-A3418AFEBDC5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9571-148B-40F6-BE3A-E15EB5C529E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684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776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77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77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405673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rgbClr val="83B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7524750" y="6453188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CDB6D4-E023-41C2-A9DD-256260D88474}" type="slidenum">
              <a:rPr lang="es-ES" sz="1600">
                <a:solidFill>
                  <a:srgbClr val="336699"/>
                </a:solidFill>
                <a:latin typeface="Calibri" pitchFamily="34" charset="0"/>
              </a:rPr>
              <a:pPr algn="r"/>
              <a:t>‹Nº›</a:t>
            </a:fld>
            <a:endParaRPr lang="es-ES" sz="1600">
              <a:solidFill>
                <a:srgbClr val="3366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54605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100697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004203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rgbClr val="83B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srgbClr val="1F497D"/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srgbClr val="1F497D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244995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31856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40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110963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29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680395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998156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rgbClr val="83B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srgbClr val="1F497D"/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srgbClr val="1F497D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978362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018822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349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78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08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202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06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71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849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72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7850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40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65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54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34484"/>
      </p:ext>
    </p:extLst>
  </p:cSld>
  <p:clrMapOvr>
    <a:masterClrMapping/>
  </p:clrMapOvr>
  <p:transition advClick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946942"/>
      </p:ext>
    </p:extLst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808161"/>
      </p:ext>
    </p:extLst>
  </p:cSld>
  <p:clrMapOvr>
    <a:masterClrMapping/>
  </p:clrMapOvr>
  <p:transition advClick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2511462"/>
      </p:ext>
    </p:extLst>
  </p:cSld>
  <p:clrMapOvr>
    <a:masterClrMapping/>
  </p:clrMapOvr>
  <p:transition advClick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743451"/>
      </p:ext>
    </p:extLst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386893"/>
      </p:ext>
    </p:extLst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319698"/>
      </p:ext>
    </p:extLst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721220"/>
      </p:ext>
    </p:extLst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568446"/>
      </p:ext>
    </p:extLst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471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743867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jpe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4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" y="537"/>
            <a:ext cx="9900000" cy="6814394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srgbClr val="336699"/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srgbClr val="3366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25" r:id="rId1"/>
    <p:sldLayoutId id="2147486826" r:id="rId2"/>
    <p:sldLayoutId id="2147486827" r:id="rId3"/>
    <p:sldLayoutId id="214748686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98345-6356-488A-A3E0-A3418AFEBDC5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A9571-148B-40F6-BE3A-E15EB5C529EB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6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3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5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5" r:id="rId1"/>
    <p:sldLayoutId id="21474868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/>
              <a:pPr/>
              <a:t>06/06/2015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" y="537"/>
            <a:ext cx="9900000" cy="6814394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srgbClr val="336699"/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srgbClr val="3366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7" r:id="rId1"/>
    <p:sldLayoutId id="2147486878" r:id="rId2"/>
    <p:sldLayoutId id="214748687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06/06/2015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‹Nº›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23"/>
            <a:ext cx="9900001" cy="6814394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srgbClr val="1F497D"/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srgbClr val="1F497D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5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84" r:id="rId1"/>
    <p:sldLayoutId id="2147486885" r:id="rId2"/>
    <p:sldLayoutId id="2147486886" r:id="rId3"/>
    <p:sldLayoutId id="2147486887" r:id="rId4"/>
    <p:sldLayoutId id="2147486888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06/06/2015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‹Nº›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prstClr val="white">
                    <a:lumMod val="75000"/>
                  </a:prstClr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prstClr val="white">
                  <a:lumMod val="75000"/>
                </a:prstClr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22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90" r:id="rId1"/>
    <p:sldLayoutId id="214748689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06/06/2015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‹Nº›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23"/>
            <a:ext cx="9900001" cy="6814394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srgbClr val="1F497D"/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srgbClr val="1F497D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6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93" r:id="rId1"/>
    <p:sldLayoutId id="2147486894" r:id="rId2"/>
    <p:sldLayoutId id="2147486895" r:id="rId3"/>
    <p:sldLayoutId id="214748689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06/06/2015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b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/>
              <a:t>‹Nº›</a:t>
            </a:fld>
            <a:endParaRPr lang="es-ES" b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 b="0">
                <a:solidFill>
                  <a:prstClr val="white">
                    <a:lumMod val="75000"/>
                  </a:prstClr>
                </a:solidFill>
                <a:latin typeface="Calibri" pitchFamily="34" charset="0"/>
                <a:cs typeface="Arial" charset="0"/>
              </a:rPr>
              <a:pPr algn="r"/>
              <a:t>‹Nº›</a:t>
            </a:fld>
            <a:endParaRPr lang="es-ES" sz="1600" b="0" dirty="0">
              <a:solidFill>
                <a:prstClr val="white">
                  <a:lumMod val="75000"/>
                </a:prstClr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98" r:id="rId1"/>
    <p:sldLayoutId id="2147486899" r:id="rId2"/>
    <p:sldLayoutId id="2147486900" r:id="rId3"/>
    <p:sldLayoutId id="2147486901" r:id="rId4"/>
    <p:sldLayoutId id="2147486902" r:id="rId5"/>
    <p:sldLayoutId id="2147486903" r:id="rId6"/>
    <p:sldLayoutId id="2147486904" r:id="rId7"/>
    <p:sldLayoutId id="2147486905" r:id="rId8"/>
    <p:sldLayoutId id="2147486906" r:id="rId9"/>
    <p:sldLayoutId id="2147486907" r:id="rId10"/>
    <p:sldLayoutId id="2147486908" r:id="rId11"/>
    <p:sldLayoutId id="2147486909" r:id="rId12"/>
    <p:sldLayoutId id="2147486910" r:id="rId13"/>
    <p:sldLayoutId id="2147486911" r:id="rId14"/>
    <p:sldLayoutId id="2147486912" r:id="rId15"/>
    <p:sldLayoutId id="2147486913" r:id="rId16"/>
    <p:sldLayoutId id="2147486914" r:id="rId17"/>
    <p:sldLayoutId id="2147486915" r:id="rId18"/>
    <p:sldLayoutId id="2147486916" r:id="rId19"/>
    <p:sldLayoutId id="2147486917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1CB27-7B7A-4FC1-B592-7F4F19D7C15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A6FE-C4AB-4455-BAC5-1B7FC7D23C67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7453330" y="6572272"/>
            <a:ext cx="2311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A24DFBC-3FD0-431C-8F21-A81F88446F9A}" type="slidenum">
              <a:rPr lang="es-ES" sz="1600">
                <a:solidFill>
                  <a:prstClr val="white">
                    <a:lumMod val="75000"/>
                  </a:prstClr>
                </a:solidFill>
                <a:latin typeface="Calibri" pitchFamily="34" charset="0"/>
              </a:rPr>
              <a:pPr algn="r"/>
              <a:t>‹Nº›</a:t>
            </a:fld>
            <a:endParaRPr lang="es-ES" sz="1600" dirty="0">
              <a:solidFill>
                <a:prstClr val="white">
                  <a:lumMod val="75000"/>
                </a:prst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6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19" r:id="rId1"/>
    <p:sldLayoutId id="214748692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3.xml"/><Relationship Id="rId5" Type="http://schemas.openxmlformats.org/officeDocument/2006/relationships/image" Target="../media/image7.jpe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8.jpe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9.jpe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254" name="Rectangle 14"/>
          <p:cNvSpPr>
            <a:spLocks noChangeArrowheads="1"/>
          </p:cNvSpPr>
          <p:nvPr/>
        </p:nvSpPr>
        <p:spPr bwMode="auto">
          <a:xfrm>
            <a:off x="557243" y="753423"/>
            <a:ext cx="8824913" cy="497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>
            <a:spAutoFit/>
          </a:bodyPr>
          <a:lstStyle/>
          <a:p>
            <a:pPr algn="ctr">
              <a:defRPr/>
            </a:pPr>
            <a:r>
              <a:rPr lang="es-A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Escenario Provincia de Córdoba</a:t>
            </a:r>
          </a:p>
          <a:p>
            <a:pPr algn="ctr">
              <a:defRPr/>
            </a:pPr>
            <a:endParaRPr lang="es-ES" sz="3600" b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s-ES" sz="3600" b="0" dirty="0" smtClean="0">
                <a:solidFill>
                  <a:schemeClr val="bg1"/>
                </a:solidFill>
                <a:latin typeface="Calibri" pitchFamily="34" charset="0"/>
              </a:rPr>
              <a:t>-Informe Final-</a:t>
            </a:r>
            <a:endParaRPr lang="es-AR" sz="3600" b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>
              <a:defRPr/>
            </a:pPr>
            <a:endParaRPr lang="es-AR" sz="36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endParaRPr lang="es-AR" sz="36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AR" sz="200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s-AR" sz="1600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Mayo de 2015</a:t>
            </a:r>
            <a:endParaRPr lang="es-AR" sz="900" b="0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512" y="3068960"/>
            <a:ext cx="2171312" cy="334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2721114"/>
            <a:ext cx="9906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s-AR" sz="4000" dirty="0" smtClean="0">
                <a:solidFill>
                  <a:schemeClr val="bg1"/>
                </a:solidFill>
                <a:latin typeface="Calibri" pitchFamily="34" charset="0"/>
              </a:rPr>
              <a:t>Ficha Técnica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03227" y="1311721"/>
            <a:ext cx="9050367" cy="5189113"/>
          </a:xfrm>
          <a:noFill/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Empresa ejecutora: CEOP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Tipo de Estudio: Encuesta por Muestreo.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Abordaje: telefónico.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Instrumento de Recolección: Cuestionario Estructurado.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Tipo de Preguntas: Cerradas, alternativas simples.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Tamaño de la Muestra: 1000 casos efectivos, con un error de +/- 3,10% (95% de confiabilidad). 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Unidad de Análisis: Habitante del distrito, que resida y vote en el lugar de encuestamiento, mayor de 16 años.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Ajuste y ponderación de resultados: Cuotas de sexo, edad, nivel socioeconómico y estratos poblacionales.</a:t>
            </a:r>
          </a:p>
          <a:p>
            <a:pPr marL="609600" indent="-609600" algn="just" eaLnBrk="1" hangingPunct="1">
              <a:lnSpc>
                <a:spcPct val="120000"/>
              </a:lnSpc>
              <a:spcBef>
                <a:spcPct val="50000"/>
              </a:spcBef>
              <a:buClr>
                <a:srgbClr val="003366"/>
              </a:buClr>
              <a:buFontTx/>
              <a:buAutoNum type="alphaUcPeriod"/>
              <a:tabLst>
                <a:tab pos="1428750" algn="l"/>
              </a:tabLst>
            </a:pPr>
            <a:r>
              <a:rPr lang="es-ES" sz="1800" dirty="0" smtClean="0">
                <a:solidFill>
                  <a:srgbClr val="003366"/>
                </a:solidFill>
                <a:latin typeface="Calibri" pitchFamily="34" charset="0"/>
              </a:rPr>
              <a:t>Fecha de Realización: del 18 al 20 de mayo de 2015.</a:t>
            </a:r>
          </a:p>
        </p:txBody>
      </p:sp>
      <p:sp>
        <p:nvSpPr>
          <p:cNvPr id="2054148" name="Text Box 4"/>
          <p:cNvSpPr txBox="1">
            <a:spLocks noChangeArrowheads="1"/>
          </p:cNvSpPr>
          <p:nvPr/>
        </p:nvSpPr>
        <p:spPr bwMode="auto">
          <a:xfrm>
            <a:off x="49428" y="275823"/>
            <a:ext cx="81439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003366"/>
              </a:buClr>
              <a:defRPr/>
            </a:pPr>
            <a:r>
              <a:rPr lang="es-AR" sz="2000" b="0" dirty="0" smtClean="0">
                <a:solidFill>
                  <a:srgbClr val="003366"/>
                </a:solidFill>
                <a:latin typeface="Calibri" pitchFamily="34" charset="0"/>
              </a:rPr>
              <a:t>LA METODOLOGÍA IMPLEMENTADA </a:t>
            </a:r>
          </a:p>
          <a:p>
            <a:pPr eaLnBrk="0" hangingPunct="0">
              <a:spcBef>
                <a:spcPts val="0"/>
              </a:spcBef>
              <a:buClr>
                <a:srgbClr val="003366"/>
              </a:buClr>
              <a:defRPr/>
            </a:pPr>
            <a:r>
              <a:rPr lang="es-AR" sz="2000" b="0" dirty="0" smtClean="0">
                <a:solidFill>
                  <a:srgbClr val="003366"/>
                </a:solidFill>
                <a:latin typeface="Calibri" pitchFamily="34" charset="0"/>
              </a:rPr>
              <a:t>EN ESTE TRABAJO DE CAMPO FUE LA SIGUIENTE:</a:t>
            </a:r>
            <a:endParaRPr lang="en-US" sz="2400" b="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148" name="Text Box 4"/>
          <p:cNvSpPr txBox="1">
            <a:spLocks noChangeArrowheads="1"/>
          </p:cNvSpPr>
          <p:nvPr/>
        </p:nvSpPr>
        <p:spPr bwMode="auto">
          <a:xfrm>
            <a:off x="49428" y="429711"/>
            <a:ext cx="81439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003366"/>
              </a:buClr>
              <a:defRPr/>
            </a:pPr>
            <a:r>
              <a:rPr lang="es-AR" sz="2000" b="0" dirty="0" smtClean="0">
                <a:solidFill>
                  <a:srgbClr val="003366"/>
                </a:solidFill>
                <a:latin typeface="Calibri" pitchFamily="34" charset="0"/>
              </a:rPr>
              <a:t>Esquema </a:t>
            </a:r>
            <a:r>
              <a:rPr lang="es-AR" sz="2000" b="0" dirty="0" err="1" smtClean="0">
                <a:solidFill>
                  <a:srgbClr val="003366"/>
                </a:solidFill>
                <a:latin typeface="Calibri" pitchFamily="34" charset="0"/>
              </a:rPr>
              <a:t>muestral</a:t>
            </a:r>
            <a:endParaRPr lang="en-US" sz="2400" b="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908653"/>
              </p:ext>
            </p:extLst>
          </p:nvPr>
        </p:nvGraphicFramePr>
        <p:xfrm>
          <a:off x="743878" y="1196752"/>
          <a:ext cx="8313578" cy="4752531"/>
        </p:xfrm>
        <a:graphic>
          <a:graphicData uri="http://schemas.openxmlformats.org/drawingml/2006/table">
            <a:tbl>
              <a:tblPr/>
              <a:tblGrid>
                <a:gridCol w="1711044"/>
                <a:gridCol w="1711044"/>
                <a:gridCol w="1564704"/>
                <a:gridCol w="3326786"/>
              </a:tblGrid>
              <a:tr h="22631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000" b="1" i="0" u="none" strike="noStrike" dirty="0" smtClean="0">
                          <a:effectLst/>
                          <a:latin typeface="+mn-lt"/>
                        </a:rPr>
                        <a:t>Estrato</a:t>
                      </a:r>
                      <a:endParaRPr lang="es-AR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>
                          <a:effectLst/>
                          <a:latin typeface="+mn-lt"/>
                        </a:rPr>
                        <a:t>Localidad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effectLst/>
                          <a:latin typeface="+mn-lt"/>
                        </a:rPr>
                        <a:t>Departamento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effectLst/>
                          <a:latin typeface="+mn-lt"/>
                        </a:rPr>
                        <a:t>Aglomerado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2631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S_tradnl" sz="1000" b="0" i="0" u="none" strike="noStrike" dirty="0" smtClean="0">
                          <a:effectLst/>
                          <a:latin typeface="+mn-lt"/>
                        </a:rPr>
                        <a:t>1</a:t>
                      </a:r>
                      <a:endParaRPr lang="es-AR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Córdoba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Gran Córdoba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Río Ceballos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Colón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Gran Córdoba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631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000" b="0" i="0" u="none" strike="noStrike" dirty="0" smtClean="0">
                          <a:effectLst/>
                          <a:latin typeface="+mn-lt"/>
                        </a:rPr>
                        <a:t>2</a:t>
                      </a:r>
                      <a:endParaRPr lang="es-AR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Río Cuarto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Río Cuarto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Gran Río Cuarto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631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ES_tradnl" sz="1000" b="0" i="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es-AR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Villa María / Villa Nueva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General San Martín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Villa María - Villa Nueva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San Francisco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San Justo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San Francisco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Villa Carlos Paz / S. A. Arredondo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Punilla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Villa Carlos Paz - San Antonio de Arredondo - Villa Río Icho Cruz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6311">
                <a:tc rowSpan="7">
                  <a:txBody>
                    <a:bodyPr/>
                    <a:lstStyle/>
                    <a:p>
                      <a:pPr algn="ctr" fontAlgn="b"/>
                      <a:r>
                        <a:rPr lang="es-ES_tradnl" sz="10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es-AR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Río Tercero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Tercero Arriba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Río Tercero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Alta Gracia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Santa María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Alta Gracia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Bell Ville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Unión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Bell Ville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Cruz del Eje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Cruz del Eje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Cruz del Eje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Villa Dolores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San Javier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Villa Dolores - Villa Sarmiento - San Pedro - Villa de las Rosas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Jesús María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Colón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Jesús María - Colonia Caroya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La Falda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Punilla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La Falda - Huerta Grande - Valle Hermoso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226311">
                <a:tc rowSpan="7">
                  <a:txBody>
                    <a:bodyPr/>
                    <a:lstStyle/>
                    <a:p>
                      <a:pPr algn="ctr" fontAlgn="b"/>
                      <a:r>
                        <a:rPr lang="es-ES_tradnl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AR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Mina Clavero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San Alberto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Mina Clavero - Villa Cura Brochero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Almafuerte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Tercero Arriba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Almafuerte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General Deheza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Juárez Celman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General Deheza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Santa María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Punilla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Cosquín - Santa María de Punilla - Bialet Massé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La Cumbre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Punilla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La Cumbre - Los Cocos - San Esteban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Huinca Renancó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General Roca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Huinca Renancó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  <a:tr h="226311">
                <a:tc vMerge="1">
                  <a:txBody>
                    <a:bodyPr/>
                    <a:lstStyle/>
                    <a:p>
                      <a:pPr algn="ctr" fontAlgn="b"/>
                      <a:endParaRPr lang="es-AR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Arias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Marcos Juarez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Arias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1972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30188" y="2723427"/>
            <a:ext cx="943292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AR" sz="3600" dirty="0">
                <a:solidFill>
                  <a:schemeClr val="bg1"/>
                </a:solidFill>
                <a:latin typeface="Calibri" pitchFamily="34" charset="0"/>
              </a:rPr>
              <a:t>Presentación de </a:t>
            </a:r>
            <a:r>
              <a:rPr lang="es-AR" sz="3600" dirty="0" smtClean="0">
                <a:solidFill>
                  <a:schemeClr val="bg1"/>
                </a:solidFill>
                <a:latin typeface="Calibri" pitchFamily="34" charset="0"/>
              </a:rPr>
              <a:t>Resultados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30188" y="2859613"/>
            <a:ext cx="9432925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AR" sz="2600" b="0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Capítulo I: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Imagen y evaluación del Gobierno Nacional</a:t>
            </a:r>
            <a:endParaRPr lang="es-AR" sz="2600" b="0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77 CuadroTexto"/>
          <p:cNvSpPr txBox="1">
            <a:spLocks noChangeArrowheads="1"/>
          </p:cNvSpPr>
          <p:nvPr/>
        </p:nvSpPr>
        <p:spPr bwMode="auto">
          <a:xfrm>
            <a:off x="-15552" y="334397"/>
            <a:ext cx="8572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>
            <a:spAutoFit/>
          </a:bodyPr>
          <a:lstStyle>
            <a:defPPr>
              <a:defRPr lang="es-ES_tradnl"/>
            </a:defPPr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1F497D"/>
                </a:solidFill>
                <a:latin typeface="Calibri" pitchFamily="34" charset="0"/>
                <a:cs typeface="+mn-cs"/>
              </a:defRPr>
            </a:lvl1pPr>
          </a:lstStyle>
          <a:p>
            <a:r>
              <a:rPr lang="es-AR" b="0" dirty="0"/>
              <a:t>Imagen de la presidenta, </a:t>
            </a:r>
          </a:p>
          <a:p>
            <a:r>
              <a:rPr lang="es-AR" b="0" dirty="0"/>
              <a:t>Cristina Fernández de Kirchner</a:t>
            </a:r>
            <a:endParaRPr lang="es-ES" b="0" dirty="0"/>
          </a:p>
        </p:txBody>
      </p:sp>
      <p:sp>
        <p:nvSpPr>
          <p:cNvPr id="35" name="34 Rectángulo redondeado"/>
          <p:cNvSpPr/>
          <p:nvPr/>
        </p:nvSpPr>
        <p:spPr bwMode="auto">
          <a:xfrm>
            <a:off x="992114" y="5527776"/>
            <a:ext cx="1296590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6" name="35 Rectángulo redondeado"/>
          <p:cNvSpPr/>
          <p:nvPr/>
        </p:nvSpPr>
        <p:spPr bwMode="auto">
          <a:xfrm>
            <a:off x="992114" y="4480920"/>
            <a:ext cx="1296590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992786" y="3933031"/>
            <a:ext cx="1295481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SEXO</a:t>
            </a:r>
            <a:endParaRPr lang="es-AR" sz="12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31 Rectángulo redondeado"/>
          <p:cNvSpPr/>
          <p:nvPr/>
        </p:nvSpPr>
        <p:spPr bwMode="auto">
          <a:xfrm>
            <a:off x="2349139" y="5527776"/>
            <a:ext cx="1921561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2349139" y="4480920"/>
            <a:ext cx="1921561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AutoShape 68"/>
          <p:cNvSpPr>
            <a:spLocks noChangeArrowheads="1"/>
          </p:cNvSpPr>
          <p:nvPr/>
        </p:nvSpPr>
        <p:spPr bwMode="auto">
          <a:xfrm>
            <a:off x="2349223" y="3933031"/>
            <a:ext cx="1921420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EDAD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28 Rectángulo redondeado"/>
          <p:cNvSpPr/>
          <p:nvPr/>
        </p:nvSpPr>
        <p:spPr bwMode="auto">
          <a:xfrm>
            <a:off x="4328079" y="5527776"/>
            <a:ext cx="2065083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4328079" y="4480920"/>
            <a:ext cx="2065083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AutoShape 68"/>
          <p:cNvSpPr>
            <a:spLocks noChangeArrowheads="1"/>
          </p:cNvSpPr>
          <p:nvPr/>
        </p:nvSpPr>
        <p:spPr bwMode="auto">
          <a:xfrm>
            <a:off x="4328079" y="3933031"/>
            <a:ext cx="2065083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NSE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25 Rectángulo redondeado"/>
          <p:cNvSpPr/>
          <p:nvPr/>
        </p:nvSpPr>
        <p:spPr bwMode="auto">
          <a:xfrm>
            <a:off x="6465168" y="5527828"/>
            <a:ext cx="3312368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26 Rectángulo redondeado"/>
          <p:cNvSpPr/>
          <p:nvPr/>
        </p:nvSpPr>
        <p:spPr bwMode="auto">
          <a:xfrm>
            <a:off x="6465168" y="4480972"/>
            <a:ext cx="3312368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AutoShape 68"/>
          <p:cNvSpPr>
            <a:spLocks noChangeArrowheads="1"/>
          </p:cNvSpPr>
          <p:nvPr/>
        </p:nvSpPr>
        <p:spPr bwMode="auto">
          <a:xfrm>
            <a:off x="6465168" y="3933031"/>
            <a:ext cx="3312368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ESTRATO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" name="77 CuadroTexto"/>
          <p:cNvSpPr txBox="1">
            <a:spLocks noChangeArrowheads="1"/>
          </p:cNvSpPr>
          <p:nvPr/>
        </p:nvSpPr>
        <p:spPr bwMode="auto">
          <a:xfrm>
            <a:off x="85595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MASC.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" name="77 CuadroTexto"/>
          <p:cNvSpPr txBox="1">
            <a:spLocks noChangeArrowheads="1"/>
          </p:cNvSpPr>
          <p:nvPr/>
        </p:nvSpPr>
        <p:spPr bwMode="auto">
          <a:xfrm>
            <a:off x="1568624" y="4186787"/>
            <a:ext cx="79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FEM.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77 CuadroTexto"/>
          <p:cNvSpPr txBox="1">
            <a:spLocks noChangeArrowheads="1"/>
          </p:cNvSpPr>
          <p:nvPr/>
        </p:nvSpPr>
        <p:spPr bwMode="auto">
          <a:xfrm>
            <a:off x="2228273" y="4186787"/>
            <a:ext cx="797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16-34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" name="77 CuadroTexto"/>
          <p:cNvSpPr txBox="1">
            <a:spLocks noChangeArrowheads="1"/>
          </p:cNvSpPr>
          <p:nvPr/>
        </p:nvSpPr>
        <p:spPr bwMode="auto">
          <a:xfrm>
            <a:off x="2849028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35-49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9" name="77 CuadroTexto"/>
          <p:cNvSpPr txBox="1">
            <a:spLocks noChangeArrowheads="1"/>
          </p:cNvSpPr>
          <p:nvPr/>
        </p:nvSpPr>
        <p:spPr bwMode="auto">
          <a:xfrm>
            <a:off x="354756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50-&gt;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77 CuadroTexto"/>
          <p:cNvSpPr txBox="1">
            <a:spLocks noChangeArrowheads="1"/>
          </p:cNvSpPr>
          <p:nvPr/>
        </p:nvSpPr>
        <p:spPr bwMode="auto">
          <a:xfrm>
            <a:off x="422875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ALTO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77 CuadroTexto"/>
          <p:cNvSpPr txBox="1">
            <a:spLocks noChangeArrowheads="1"/>
          </p:cNvSpPr>
          <p:nvPr/>
        </p:nvSpPr>
        <p:spPr bwMode="auto">
          <a:xfrm>
            <a:off x="489256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MEDIO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77 CuadroTexto"/>
          <p:cNvSpPr txBox="1">
            <a:spLocks noChangeArrowheads="1"/>
          </p:cNvSpPr>
          <p:nvPr/>
        </p:nvSpPr>
        <p:spPr bwMode="auto">
          <a:xfrm>
            <a:off x="5586939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BAJO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" name="77 CuadroTexto"/>
          <p:cNvSpPr txBox="1">
            <a:spLocks noChangeArrowheads="1"/>
          </p:cNvSpPr>
          <p:nvPr/>
        </p:nvSpPr>
        <p:spPr bwMode="auto">
          <a:xfrm>
            <a:off x="631698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4" name="77 CuadroTexto"/>
          <p:cNvSpPr txBox="1">
            <a:spLocks noChangeArrowheads="1"/>
          </p:cNvSpPr>
          <p:nvPr/>
        </p:nvSpPr>
        <p:spPr bwMode="auto">
          <a:xfrm>
            <a:off x="697663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5" name="77 CuadroTexto"/>
          <p:cNvSpPr txBox="1">
            <a:spLocks noChangeArrowheads="1"/>
          </p:cNvSpPr>
          <p:nvPr/>
        </p:nvSpPr>
        <p:spPr bwMode="auto">
          <a:xfrm>
            <a:off x="762887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2472984046"/>
              </p:ext>
            </p:extLst>
          </p:nvPr>
        </p:nvGraphicFramePr>
        <p:xfrm>
          <a:off x="774873" y="4494606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77 CuadroTexto"/>
          <p:cNvSpPr txBox="1">
            <a:spLocks noChangeArrowheads="1"/>
          </p:cNvSpPr>
          <p:nvPr/>
        </p:nvSpPr>
        <p:spPr bwMode="auto">
          <a:xfrm>
            <a:off x="37991" y="4786940"/>
            <a:ext cx="952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IMAGEN 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POSITIVA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1" name="77 CuadroTexto"/>
          <p:cNvSpPr txBox="1">
            <a:spLocks noChangeArrowheads="1"/>
          </p:cNvSpPr>
          <p:nvPr/>
        </p:nvSpPr>
        <p:spPr bwMode="auto">
          <a:xfrm>
            <a:off x="37991" y="5781688"/>
            <a:ext cx="952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IMAGEN 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NEGATIVA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77 CuadroTexto"/>
          <p:cNvSpPr txBox="1">
            <a:spLocks noChangeArrowheads="1"/>
          </p:cNvSpPr>
          <p:nvPr/>
        </p:nvSpPr>
        <p:spPr bwMode="auto">
          <a:xfrm>
            <a:off x="832580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8" name="77 CuadroTexto"/>
          <p:cNvSpPr txBox="1">
            <a:spLocks noChangeArrowheads="1"/>
          </p:cNvSpPr>
          <p:nvPr/>
        </p:nvSpPr>
        <p:spPr bwMode="auto">
          <a:xfrm>
            <a:off x="9018566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49" name="48 Gráfico"/>
          <p:cNvGraphicFramePr/>
          <p:nvPr>
            <p:extLst>
              <p:ext uri="{D42A27DB-BD31-4B8C-83A1-F6EECF244321}">
                <p14:modId xmlns:p14="http://schemas.microsoft.com/office/powerpoint/2010/main" val="274919325"/>
              </p:ext>
            </p:extLst>
          </p:nvPr>
        </p:nvGraphicFramePr>
        <p:xfrm>
          <a:off x="783888" y="5574070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0872" y="1551817"/>
            <a:ext cx="2253404" cy="151714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graphicFrame>
        <p:nvGraphicFramePr>
          <p:cNvPr id="5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357409"/>
              </p:ext>
            </p:extLst>
          </p:nvPr>
        </p:nvGraphicFramePr>
        <p:xfrm>
          <a:off x="2291639" y="853828"/>
          <a:ext cx="4991100" cy="2827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768963"/>
              </p:ext>
            </p:extLst>
          </p:nvPr>
        </p:nvGraphicFramePr>
        <p:xfrm>
          <a:off x="6753200" y="1628800"/>
          <a:ext cx="3357563" cy="996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2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014813"/>
              </p:ext>
            </p:extLst>
          </p:nvPr>
        </p:nvGraphicFramePr>
        <p:xfrm>
          <a:off x="-2299" y="1556792"/>
          <a:ext cx="3429000" cy="113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35064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ibertadyprogresonline.org/wp-content/uploads/2015/04/casa-rosa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516" y="1535603"/>
            <a:ext cx="1930896" cy="14481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0" name="77 CuadroTexto"/>
          <p:cNvSpPr txBox="1">
            <a:spLocks noChangeArrowheads="1"/>
          </p:cNvSpPr>
          <p:nvPr/>
        </p:nvSpPr>
        <p:spPr bwMode="auto">
          <a:xfrm>
            <a:off x="-15552" y="334397"/>
            <a:ext cx="30416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s-ES_tradnl"/>
            </a:defPPr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1F497D"/>
                </a:solidFill>
                <a:latin typeface="Calibri" pitchFamily="34" charset="0"/>
                <a:cs typeface="+mn-cs"/>
              </a:defRPr>
            </a:lvl1pPr>
          </a:lstStyle>
          <a:p>
            <a:r>
              <a:rPr lang="es-AR" b="0" dirty="0" smtClean="0"/>
              <a:t>Evaluación de la gestión del Gobierno Nacional</a:t>
            </a:r>
            <a:endParaRPr lang="es-ES" b="0" dirty="0"/>
          </a:p>
        </p:txBody>
      </p:sp>
      <p:sp>
        <p:nvSpPr>
          <p:cNvPr id="35" name="34 Rectángulo redondeado"/>
          <p:cNvSpPr/>
          <p:nvPr/>
        </p:nvSpPr>
        <p:spPr bwMode="auto">
          <a:xfrm>
            <a:off x="992114" y="5527776"/>
            <a:ext cx="1296590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6" name="35 Rectángulo redondeado"/>
          <p:cNvSpPr/>
          <p:nvPr/>
        </p:nvSpPr>
        <p:spPr bwMode="auto">
          <a:xfrm>
            <a:off x="992114" y="4480920"/>
            <a:ext cx="1296590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992786" y="3933031"/>
            <a:ext cx="1295481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SEXO</a:t>
            </a:r>
            <a:endParaRPr lang="es-AR" sz="12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31 Rectángulo redondeado"/>
          <p:cNvSpPr/>
          <p:nvPr/>
        </p:nvSpPr>
        <p:spPr bwMode="auto">
          <a:xfrm>
            <a:off x="2349139" y="5527776"/>
            <a:ext cx="1921561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2349139" y="4480920"/>
            <a:ext cx="1921561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AutoShape 68"/>
          <p:cNvSpPr>
            <a:spLocks noChangeArrowheads="1"/>
          </p:cNvSpPr>
          <p:nvPr/>
        </p:nvSpPr>
        <p:spPr bwMode="auto">
          <a:xfrm>
            <a:off x="2349223" y="3933031"/>
            <a:ext cx="1921420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EDAD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28 Rectángulo redondeado"/>
          <p:cNvSpPr/>
          <p:nvPr/>
        </p:nvSpPr>
        <p:spPr bwMode="auto">
          <a:xfrm>
            <a:off x="4328079" y="5527776"/>
            <a:ext cx="2065083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4328079" y="4480920"/>
            <a:ext cx="2065083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AutoShape 68"/>
          <p:cNvSpPr>
            <a:spLocks noChangeArrowheads="1"/>
          </p:cNvSpPr>
          <p:nvPr/>
        </p:nvSpPr>
        <p:spPr bwMode="auto">
          <a:xfrm>
            <a:off x="4328079" y="3933031"/>
            <a:ext cx="2065083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NSE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25 Rectángulo redondeado"/>
          <p:cNvSpPr/>
          <p:nvPr/>
        </p:nvSpPr>
        <p:spPr bwMode="auto">
          <a:xfrm>
            <a:off x="6465168" y="5527828"/>
            <a:ext cx="3312368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26 Rectángulo redondeado"/>
          <p:cNvSpPr/>
          <p:nvPr/>
        </p:nvSpPr>
        <p:spPr bwMode="auto">
          <a:xfrm>
            <a:off x="6465168" y="4480972"/>
            <a:ext cx="3312368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AutoShape 68"/>
          <p:cNvSpPr>
            <a:spLocks noChangeArrowheads="1"/>
          </p:cNvSpPr>
          <p:nvPr/>
        </p:nvSpPr>
        <p:spPr bwMode="auto">
          <a:xfrm>
            <a:off x="6465168" y="3933031"/>
            <a:ext cx="3312368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ESTRATO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" name="77 CuadroTexto"/>
          <p:cNvSpPr txBox="1">
            <a:spLocks noChangeArrowheads="1"/>
          </p:cNvSpPr>
          <p:nvPr/>
        </p:nvSpPr>
        <p:spPr bwMode="auto">
          <a:xfrm>
            <a:off x="85595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MASC.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" name="77 CuadroTexto"/>
          <p:cNvSpPr txBox="1">
            <a:spLocks noChangeArrowheads="1"/>
          </p:cNvSpPr>
          <p:nvPr/>
        </p:nvSpPr>
        <p:spPr bwMode="auto">
          <a:xfrm>
            <a:off x="1568624" y="4186787"/>
            <a:ext cx="79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FEM.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77 CuadroTexto"/>
          <p:cNvSpPr txBox="1">
            <a:spLocks noChangeArrowheads="1"/>
          </p:cNvSpPr>
          <p:nvPr/>
        </p:nvSpPr>
        <p:spPr bwMode="auto">
          <a:xfrm>
            <a:off x="2228273" y="4186787"/>
            <a:ext cx="797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16-34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" name="77 CuadroTexto"/>
          <p:cNvSpPr txBox="1">
            <a:spLocks noChangeArrowheads="1"/>
          </p:cNvSpPr>
          <p:nvPr/>
        </p:nvSpPr>
        <p:spPr bwMode="auto">
          <a:xfrm>
            <a:off x="2849028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35-49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9" name="77 CuadroTexto"/>
          <p:cNvSpPr txBox="1">
            <a:spLocks noChangeArrowheads="1"/>
          </p:cNvSpPr>
          <p:nvPr/>
        </p:nvSpPr>
        <p:spPr bwMode="auto">
          <a:xfrm>
            <a:off x="354756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50-&gt;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77 CuadroTexto"/>
          <p:cNvSpPr txBox="1">
            <a:spLocks noChangeArrowheads="1"/>
          </p:cNvSpPr>
          <p:nvPr/>
        </p:nvSpPr>
        <p:spPr bwMode="auto">
          <a:xfrm>
            <a:off x="422875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ALTO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77 CuadroTexto"/>
          <p:cNvSpPr txBox="1">
            <a:spLocks noChangeArrowheads="1"/>
          </p:cNvSpPr>
          <p:nvPr/>
        </p:nvSpPr>
        <p:spPr bwMode="auto">
          <a:xfrm>
            <a:off x="489256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MEDIO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77 CuadroTexto"/>
          <p:cNvSpPr txBox="1">
            <a:spLocks noChangeArrowheads="1"/>
          </p:cNvSpPr>
          <p:nvPr/>
        </p:nvSpPr>
        <p:spPr bwMode="auto">
          <a:xfrm>
            <a:off x="5586939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BAJO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" name="77 CuadroTexto"/>
          <p:cNvSpPr txBox="1">
            <a:spLocks noChangeArrowheads="1"/>
          </p:cNvSpPr>
          <p:nvPr/>
        </p:nvSpPr>
        <p:spPr bwMode="auto">
          <a:xfrm>
            <a:off x="631698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4" name="77 CuadroTexto"/>
          <p:cNvSpPr txBox="1">
            <a:spLocks noChangeArrowheads="1"/>
          </p:cNvSpPr>
          <p:nvPr/>
        </p:nvSpPr>
        <p:spPr bwMode="auto">
          <a:xfrm>
            <a:off x="697663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5" name="77 CuadroTexto"/>
          <p:cNvSpPr txBox="1">
            <a:spLocks noChangeArrowheads="1"/>
          </p:cNvSpPr>
          <p:nvPr/>
        </p:nvSpPr>
        <p:spPr bwMode="auto">
          <a:xfrm>
            <a:off x="762887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1838874861"/>
              </p:ext>
            </p:extLst>
          </p:nvPr>
        </p:nvGraphicFramePr>
        <p:xfrm>
          <a:off x="774873" y="4494606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77 CuadroTexto"/>
          <p:cNvSpPr txBox="1">
            <a:spLocks noChangeArrowheads="1"/>
          </p:cNvSpPr>
          <p:nvPr/>
        </p:nvSpPr>
        <p:spPr bwMode="auto">
          <a:xfrm>
            <a:off x="-78295" y="4830484"/>
            <a:ext cx="11428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EVALUACIÓN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POSITIVA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1" name="77 CuadroTexto"/>
          <p:cNvSpPr txBox="1">
            <a:spLocks noChangeArrowheads="1"/>
          </p:cNvSpPr>
          <p:nvPr/>
        </p:nvSpPr>
        <p:spPr bwMode="auto">
          <a:xfrm>
            <a:off x="-85463" y="5858108"/>
            <a:ext cx="11500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EVALUACIÓN</a:t>
            </a:r>
            <a:endParaRPr lang="es-AR" sz="1400" dirty="0" smtClean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NEGATIVA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77 CuadroTexto"/>
          <p:cNvSpPr txBox="1">
            <a:spLocks noChangeArrowheads="1"/>
          </p:cNvSpPr>
          <p:nvPr/>
        </p:nvSpPr>
        <p:spPr bwMode="auto">
          <a:xfrm>
            <a:off x="832580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8" name="77 CuadroTexto"/>
          <p:cNvSpPr txBox="1">
            <a:spLocks noChangeArrowheads="1"/>
          </p:cNvSpPr>
          <p:nvPr/>
        </p:nvSpPr>
        <p:spPr bwMode="auto">
          <a:xfrm>
            <a:off x="9018566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49" name="48 Gráfico"/>
          <p:cNvGraphicFramePr/>
          <p:nvPr>
            <p:extLst>
              <p:ext uri="{D42A27DB-BD31-4B8C-83A1-F6EECF244321}">
                <p14:modId xmlns:p14="http://schemas.microsoft.com/office/powerpoint/2010/main" val="891566354"/>
              </p:ext>
            </p:extLst>
          </p:nvPr>
        </p:nvGraphicFramePr>
        <p:xfrm>
          <a:off x="783888" y="5574070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5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273598"/>
              </p:ext>
            </p:extLst>
          </p:nvPr>
        </p:nvGraphicFramePr>
        <p:xfrm>
          <a:off x="2291639" y="853828"/>
          <a:ext cx="4991100" cy="2827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399350"/>
              </p:ext>
            </p:extLst>
          </p:nvPr>
        </p:nvGraphicFramePr>
        <p:xfrm>
          <a:off x="6753200" y="1628800"/>
          <a:ext cx="3357563" cy="996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2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285395"/>
              </p:ext>
            </p:extLst>
          </p:nvPr>
        </p:nvGraphicFramePr>
        <p:xfrm>
          <a:off x="-2299" y="1556792"/>
          <a:ext cx="3429000" cy="113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00799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30188" y="2859613"/>
            <a:ext cx="9432925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AR" sz="2600" b="0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Capítulo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II: </a:t>
            </a:r>
            <a:r>
              <a:rPr lang="es-AR" sz="2600" b="0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Imagen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y evaluación del Gobierno Provincial</a:t>
            </a:r>
            <a:endParaRPr lang="es-AR" sz="2600" b="0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88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37 Imagen" descr="José Manuel De La Sota.jpg"/>
          <p:cNvPicPr>
            <a:picLocks noChangeAspect="1"/>
          </p:cNvPicPr>
          <p:nvPr/>
        </p:nvPicPr>
        <p:blipFill>
          <a:blip r:embed="rId3" cstate="print"/>
          <a:srcRect l="17857" r="20000" b="2272"/>
          <a:stretch>
            <a:fillRect/>
          </a:stretch>
        </p:blipFill>
        <p:spPr>
          <a:xfrm>
            <a:off x="4246397" y="1560986"/>
            <a:ext cx="1456749" cy="1440000"/>
          </a:xfrm>
          <a:prstGeom prst="ellipse">
            <a:avLst/>
          </a:prstGeom>
          <a:ln w="63500" cap="rnd">
            <a:noFill/>
          </a:ln>
          <a:effectLst>
            <a:softEdge rad="63500"/>
          </a:effectLst>
        </p:spPr>
      </p:pic>
      <p:sp>
        <p:nvSpPr>
          <p:cNvPr id="89090" name="77 CuadroTexto"/>
          <p:cNvSpPr txBox="1">
            <a:spLocks noChangeArrowheads="1"/>
          </p:cNvSpPr>
          <p:nvPr/>
        </p:nvSpPr>
        <p:spPr bwMode="auto">
          <a:xfrm>
            <a:off x="-15552" y="334397"/>
            <a:ext cx="26427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s-ES_tradnl"/>
            </a:defPPr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1F497D"/>
                </a:solidFill>
                <a:latin typeface="Calibri" pitchFamily="34" charset="0"/>
                <a:cs typeface="+mn-cs"/>
              </a:defRPr>
            </a:lvl1pPr>
          </a:lstStyle>
          <a:p>
            <a:r>
              <a:rPr lang="es-AR" b="0" dirty="0"/>
              <a:t>Imagen </a:t>
            </a:r>
            <a:r>
              <a:rPr lang="es-AR" b="0" dirty="0" smtClean="0"/>
              <a:t>del Gobernador José Manuel De la Sota</a:t>
            </a:r>
            <a:endParaRPr lang="es-ES" b="0" dirty="0"/>
          </a:p>
        </p:txBody>
      </p:sp>
      <p:sp>
        <p:nvSpPr>
          <p:cNvPr id="35" name="34 Rectángulo redondeado"/>
          <p:cNvSpPr/>
          <p:nvPr/>
        </p:nvSpPr>
        <p:spPr bwMode="auto">
          <a:xfrm>
            <a:off x="992114" y="5527776"/>
            <a:ext cx="1296590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6" name="35 Rectángulo redondeado"/>
          <p:cNvSpPr/>
          <p:nvPr/>
        </p:nvSpPr>
        <p:spPr bwMode="auto">
          <a:xfrm>
            <a:off x="992114" y="4480920"/>
            <a:ext cx="1296590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992786" y="3933031"/>
            <a:ext cx="1295481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SEXO</a:t>
            </a:r>
            <a:endParaRPr lang="es-AR" sz="12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31 Rectángulo redondeado"/>
          <p:cNvSpPr/>
          <p:nvPr/>
        </p:nvSpPr>
        <p:spPr bwMode="auto">
          <a:xfrm>
            <a:off x="2349139" y="5527776"/>
            <a:ext cx="1921561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2349139" y="4480920"/>
            <a:ext cx="1921561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AutoShape 68"/>
          <p:cNvSpPr>
            <a:spLocks noChangeArrowheads="1"/>
          </p:cNvSpPr>
          <p:nvPr/>
        </p:nvSpPr>
        <p:spPr bwMode="auto">
          <a:xfrm>
            <a:off x="2349223" y="3933031"/>
            <a:ext cx="1921420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EDAD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28 Rectángulo redondeado"/>
          <p:cNvSpPr/>
          <p:nvPr/>
        </p:nvSpPr>
        <p:spPr bwMode="auto">
          <a:xfrm>
            <a:off x="4328079" y="5527776"/>
            <a:ext cx="2065083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4328079" y="4480920"/>
            <a:ext cx="2065083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AutoShape 68"/>
          <p:cNvSpPr>
            <a:spLocks noChangeArrowheads="1"/>
          </p:cNvSpPr>
          <p:nvPr/>
        </p:nvSpPr>
        <p:spPr bwMode="auto">
          <a:xfrm>
            <a:off x="4328079" y="3933031"/>
            <a:ext cx="2065083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NSE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25 Rectángulo redondeado"/>
          <p:cNvSpPr/>
          <p:nvPr/>
        </p:nvSpPr>
        <p:spPr bwMode="auto">
          <a:xfrm>
            <a:off x="6465168" y="5527828"/>
            <a:ext cx="3312368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26 Rectángulo redondeado"/>
          <p:cNvSpPr/>
          <p:nvPr/>
        </p:nvSpPr>
        <p:spPr bwMode="auto">
          <a:xfrm>
            <a:off x="6465168" y="4480972"/>
            <a:ext cx="3312368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AutoShape 68"/>
          <p:cNvSpPr>
            <a:spLocks noChangeArrowheads="1"/>
          </p:cNvSpPr>
          <p:nvPr/>
        </p:nvSpPr>
        <p:spPr bwMode="auto">
          <a:xfrm>
            <a:off x="6465168" y="3933031"/>
            <a:ext cx="3312368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ESTRATO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" name="77 CuadroTexto"/>
          <p:cNvSpPr txBox="1">
            <a:spLocks noChangeArrowheads="1"/>
          </p:cNvSpPr>
          <p:nvPr/>
        </p:nvSpPr>
        <p:spPr bwMode="auto">
          <a:xfrm>
            <a:off x="85595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MASC.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" name="77 CuadroTexto"/>
          <p:cNvSpPr txBox="1">
            <a:spLocks noChangeArrowheads="1"/>
          </p:cNvSpPr>
          <p:nvPr/>
        </p:nvSpPr>
        <p:spPr bwMode="auto">
          <a:xfrm>
            <a:off x="1568624" y="4186787"/>
            <a:ext cx="79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FEM.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77 CuadroTexto"/>
          <p:cNvSpPr txBox="1">
            <a:spLocks noChangeArrowheads="1"/>
          </p:cNvSpPr>
          <p:nvPr/>
        </p:nvSpPr>
        <p:spPr bwMode="auto">
          <a:xfrm>
            <a:off x="2228273" y="4186787"/>
            <a:ext cx="797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16-34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" name="77 CuadroTexto"/>
          <p:cNvSpPr txBox="1">
            <a:spLocks noChangeArrowheads="1"/>
          </p:cNvSpPr>
          <p:nvPr/>
        </p:nvSpPr>
        <p:spPr bwMode="auto">
          <a:xfrm>
            <a:off x="2849028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35-49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9" name="77 CuadroTexto"/>
          <p:cNvSpPr txBox="1">
            <a:spLocks noChangeArrowheads="1"/>
          </p:cNvSpPr>
          <p:nvPr/>
        </p:nvSpPr>
        <p:spPr bwMode="auto">
          <a:xfrm>
            <a:off x="354756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50-&gt;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77 CuadroTexto"/>
          <p:cNvSpPr txBox="1">
            <a:spLocks noChangeArrowheads="1"/>
          </p:cNvSpPr>
          <p:nvPr/>
        </p:nvSpPr>
        <p:spPr bwMode="auto">
          <a:xfrm>
            <a:off x="422875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ALTO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77 CuadroTexto"/>
          <p:cNvSpPr txBox="1">
            <a:spLocks noChangeArrowheads="1"/>
          </p:cNvSpPr>
          <p:nvPr/>
        </p:nvSpPr>
        <p:spPr bwMode="auto">
          <a:xfrm>
            <a:off x="489256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MEDIO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77 CuadroTexto"/>
          <p:cNvSpPr txBox="1">
            <a:spLocks noChangeArrowheads="1"/>
          </p:cNvSpPr>
          <p:nvPr/>
        </p:nvSpPr>
        <p:spPr bwMode="auto">
          <a:xfrm>
            <a:off x="5586939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BAJO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" name="77 CuadroTexto"/>
          <p:cNvSpPr txBox="1">
            <a:spLocks noChangeArrowheads="1"/>
          </p:cNvSpPr>
          <p:nvPr/>
        </p:nvSpPr>
        <p:spPr bwMode="auto">
          <a:xfrm>
            <a:off x="631698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4" name="77 CuadroTexto"/>
          <p:cNvSpPr txBox="1">
            <a:spLocks noChangeArrowheads="1"/>
          </p:cNvSpPr>
          <p:nvPr/>
        </p:nvSpPr>
        <p:spPr bwMode="auto">
          <a:xfrm>
            <a:off x="697663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5" name="77 CuadroTexto"/>
          <p:cNvSpPr txBox="1">
            <a:spLocks noChangeArrowheads="1"/>
          </p:cNvSpPr>
          <p:nvPr/>
        </p:nvSpPr>
        <p:spPr bwMode="auto">
          <a:xfrm>
            <a:off x="762887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2627232855"/>
              </p:ext>
            </p:extLst>
          </p:nvPr>
        </p:nvGraphicFramePr>
        <p:xfrm>
          <a:off x="774873" y="4494606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77 CuadroTexto"/>
          <p:cNvSpPr txBox="1">
            <a:spLocks noChangeArrowheads="1"/>
          </p:cNvSpPr>
          <p:nvPr/>
        </p:nvSpPr>
        <p:spPr bwMode="auto">
          <a:xfrm>
            <a:off x="37991" y="4786940"/>
            <a:ext cx="952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IMAGEN 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POSITIVA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1" name="77 CuadroTexto"/>
          <p:cNvSpPr txBox="1">
            <a:spLocks noChangeArrowheads="1"/>
          </p:cNvSpPr>
          <p:nvPr/>
        </p:nvSpPr>
        <p:spPr bwMode="auto">
          <a:xfrm>
            <a:off x="37991" y="5781688"/>
            <a:ext cx="952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IMAGEN 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NEGATIVA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77 CuadroTexto"/>
          <p:cNvSpPr txBox="1">
            <a:spLocks noChangeArrowheads="1"/>
          </p:cNvSpPr>
          <p:nvPr/>
        </p:nvSpPr>
        <p:spPr bwMode="auto">
          <a:xfrm>
            <a:off x="832580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8" name="77 CuadroTexto"/>
          <p:cNvSpPr txBox="1">
            <a:spLocks noChangeArrowheads="1"/>
          </p:cNvSpPr>
          <p:nvPr/>
        </p:nvSpPr>
        <p:spPr bwMode="auto">
          <a:xfrm>
            <a:off x="9018566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49" name="48 Gráfico"/>
          <p:cNvGraphicFramePr/>
          <p:nvPr>
            <p:extLst>
              <p:ext uri="{D42A27DB-BD31-4B8C-83A1-F6EECF244321}">
                <p14:modId xmlns:p14="http://schemas.microsoft.com/office/powerpoint/2010/main" val="511098718"/>
              </p:ext>
            </p:extLst>
          </p:nvPr>
        </p:nvGraphicFramePr>
        <p:xfrm>
          <a:off x="783888" y="5574070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5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7810472"/>
              </p:ext>
            </p:extLst>
          </p:nvPr>
        </p:nvGraphicFramePr>
        <p:xfrm>
          <a:off x="2291639" y="853828"/>
          <a:ext cx="4991100" cy="2827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369064"/>
              </p:ext>
            </p:extLst>
          </p:nvPr>
        </p:nvGraphicFramePr>
        <p:xfrm>
          <a:off x="6753200" y="1628800"/>
          <a:ext cx="3357563" cy="996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2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512834"/>
              </p:ext>
            </p:extLst>
          </p:nvPr>
        </p:nvGraphicFramePr>
        <p:xfrm>
          <a:off x="-2299" y="1556792"/>
          <a:ext cx="3429000" cy="113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818472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77 CuadroTexto"/>
          <p:cNvSpPr txBox="1">
            <a:spLocks noChangeArrowheads="1"/>
          </p:cNvSpPr>
          <p:nvPr/>
        </p:nvSpPr>
        <p:spPr bwMode="auto">
          <a:xfrm>
            <a:off x="-15552" y="334397"/>
            <a:ext cx="30416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s-ES_tradnl"/>
            </a:defPPr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1F497D"/>
                </a:solidFill>
                <a:latin typeface="Calibri" pitchFamily="34" charset="0"/>
                <a:cs typeface="+mn-cs"/>
              </a:defRPr>
            </a:lvl1pPr>
          </a:lstStyle>
          <a:p>
            <a:r>
              <a:rPr lang="es-AR" b="0" dirty="0" smtClean="0"/>
              <a:t>Evaluación de la gestión del </a:t>
            </a:r>
            <a:r>
              <a:rPr lang="es-AR" b="0" smtClean="0"/>
              <a:t>Gobierno Provincial</a:t>
            </a:r>
            <a:endParaRPr lang="es-ES" b="0" dirty="0"/>
          </a:p>
        </p:txBody>
      </p:sp>
      <p:sp>
        <p:nvSpPr>
          <p:cNvPr id="35" name="34 Rectángulo redondeado"/>
          <p:cNvSpPr/>
          <p:nvPr/>
        </p:nvSpPr>
        <p:spPr bwMode="auto">
          <a:xfrm>
            <a:off x="992114" y="5527776"/>
            <a:ext cx="1296590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6" name="35 Rectángulo redondeado"/>
          <p:cNvSpPr/>
          <p:nvPr/>
        </p:nvSpPr>
        <p:spPr bwMode="auto">
          <a:xfrm>
            <a:off x="992114" y="4480920"/>
            <a:ext cx="1296590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992786" y="3933031"/>
            <a:ext cx="1295481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SEXO</a:t>
            </a:r>
            <a:endParaRPr lang="es-AR" sz="12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31 Rectángulo redondeado"/>
          <p:cNvSpPr/>
          <p:nvPr/>
        </p:nvSpPr>
        <p:spPr bwMode="auto">
          <a:xfrm>
            <a:off x="2349139" y="5527776"/>
            <a:ext cx="1921561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2349139" y="4480920"/>
            <a:ext cx="1921561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AutoShape 68"/>
          <p:cNvSpPr>
            <a:spLocks noChangeArrowheads="1"/>
          </p:cNvSpPr>
          <p:nvPr/>
        </p:nvSpPr>
        <p:spPr bwMode="auto">
          <a:xfrm>
            <a:off x="2349223" y="3933031"/>
            <a:ext cx="1921420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EDAD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28 Rectángulo redondeado"/>
          <p:cNvSpPr/>
          <p:nvPr/>
        </p:nvSpPr>
        <p:spPr bwMode="auto">
          <a:xfrm>
            <a:off x="4328079" y="5527776"/>
            <a:ext cx="2065083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4328079" y="4480920"/>
            <a:ext cx="2065083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" name="AutoShape 68"/>
          <p:cNvSpPr>
            <a:spLocks noChangeArrowheads="1"/>
          </p:cNvSpPr>
          <p:nvPr/>
        </p:nvSpPr>
        <p:spPr bwMode="auto">
          <a:xfrm>
            <a:off x="4328079" y="3933031"/>
            <a:ext cx="2065083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NSE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25 Rectángulo redondeado"/>
          <p:cNvSpPr/>
          <p:nvPr/>
        </p:nvSpPr>
        <p:spPr bwMode="auto">
          <a:xfrm>
            <a:off x="6465168" y="5527828"/>
            <a:ext cx="3312368" cy="1008000"/>
          </a:xfrm>
          <a:prstGeom prst="roundRect">
            <a:avLst/>
          </a:prstGeom>
          <a:solidFill>
            <a:srgbClr val="800000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" name="26 Rectángulo redondeado"/>
          <p:cNvSpPr/>
          <p:nvPr/>
        </p:nvSpPr>
        <p:spPr bwMode="auto">
          <a:xfrm>
            <a:off x="6465168" y="4480972"/>
            <a:ext cx="3312368" cy="1008000"/>
          </a:xfrm>
          <a:prstGeom prst="roundRect">
            <a:avLst/>
          </a:prstGeom>
          <a:solidFill>
            <a:srgbClr val="336699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AutoShape 68"/>
          <p:cNvSpPr>
            <a:spLocks noChangeArrowheads="1"/>
          </p:cNvSpPr>
          <p:nvPr/>
        </p:nvSpPr>
        <p:spPr bwMode="auto">
          <a:xfrm>
            <a:off x="6465168" y="3933031"/>
            <a:ext cx="3312368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ESTRATO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" name="77 CuadroTexto"/>
          <p:cNvSpPr txBox="1">
            <a:spLocks noChangeArrowheads="1"/>
          </p:cNvSpPr>
          <p:nvPr/>
        </p:nvSpPr>
        <p:spPr bwMode="auto">
          <a:xfrm>
            <a:off x="85595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MASC.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" name="77 CuadroTexto"/>
          <p:cNvSpPr txBox="1">
            <a:spLocks noChangeArrowheads="1"/>
          </p:cNvSpPr>
          <p:nvPr/>
        </p:nvSpPr>
        <p:spPr bwMode="auto">
          <a:xfrm>
            <a:off x="1568624" y="4186787"/>
            <a:ext cx="79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FEM.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77 CuadroTexto"/>
          <p:cNvSpPr txBox="1">
            <a:spLocks noChangeArrowheads="1"/>
          </p:cNvSpPr>
          <p:nvPr/>
        </p:nvSpPr>
        <p:spPr bwMode="auto">
          <a:xfrm>
            <a:off x="2228273" y="4186787"/>
            <a:ext cx="797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16-34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" name="77 CuadroTexto"/>
          <p:cNvSpPr txBox="1">
            <a:spLocks noChangeArrowheads="1"/>
          </p:cNvSpPr>
          <p:nvPr/>
        </p:nvSpPr>
        <p:spPr bwMode="auto">
          <a:xfrm>
            <a:off x="2849028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35-49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9" name="77 CuadroTexto"/>
          <p:cNvSpPr txBox="1">
            <a:spLocks noChangeArrowheads="1"/>
          </p:cNvSpPr>
          <p:nvPr/>
        </p:nvSpPr>
        <p:spPr bwMode="auto">
          <a:xfrm>
            <a:off x="354756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50-&gt;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77 CuadroTexto"/>
          <p:cNvSpPr txBox="1">
            <a:spLocks noChangeArrowheads="1"/>
          </p:cNvSpPr>
          <p:nvPr/>
        </p:nvSpPr>
        <p:spPr bwMode="auto">
          <a:xfrm>
            <a:off x="4228755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ALTO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77 CuadroTexto"/>
          <p:cNvSpPr txBox="1">
            <a:spLocks noChangeArrowheads="1"/>
          </p:cNvSpPr>
          <p:nvPr/>
        </p:nvSpPr>
        <p:spPr bwMode="auto">
          <a:xfrm>
            <a:off x="489256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MEDIO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77 CuadroTexto"/>
          <p:cNvSpPr txBox="1">
            <a:spLocks noChangeArrowheads="1"/>
          </p:cNvSpPr>
          <p:nvPr/>
        </p:nvSpPr>
        <p:spPr bwMode="auto">
          <a:xfrm>
            <a:off x="5586939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BAJO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" name="77 CuadroTexto"/>
          <p:cNvSpPr txBox="1">
            <a:spLocks noChangeArrowheads="1"/>
          </p:cNvSpPr>
          <p:nvPr/>
        </p:nvSpPr>
        <p:spPr bwMode="auto">
          <a:xfrm>
            <a:off x="6316987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4" name="77 CuadroTexto"/>
          <p:cNvSpPr txBox="1">
            <a:spLocks noChangeArrowheads="1"/>
          </p:cNvSpPr>
          <p:nvPr/>
        </p:nvSpPr>
        <p:spPr bwMode="auto">
          <a:xfrm>
            <a:off x="6976634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5" name="77 CuadroTexto"/>
          <p:cNvSpPr txBox="1">
            <a:spLocks noChangeArrowheads="1"/>
          </p:cNvSpPr>
          <p:nvPr/>
        </p:nvSpPr>
        <p:spPr bwMode="auto">
          <a:xfrm>
            <a:off x="762887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985808600"/>
              </p:ext>
            </p:extLst>
          </p:nvPr>
        </p:nvGraphicFramePr>
        <p:xfrm>
          <a:off x="774873" y="4494606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77 CuadroTexto"/>
          <p:cNvSpPr txBox="1">
            <a:spLocks noChangeArrowheads="1"/>
          </p:cNvSpPr>
          <p:nvPr/>
        </p:nvSpPr>
        <p:spPr bwMode="auto">
          <a:xfrm>
            <a:off x="-78295" y="4830484"/>
            <a:ext cx="11428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EVALUACIÓN</a:t>
            </a: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POSITIVA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1" name="77 CuadroTexto"/>
          <p:cNvSpPr txBox="1">
            <a:spLocks noChangeArrowheads="1"/>
          </p:cNvSpPr>
          <p:nvPr/>
        </p:nvSpPr>
        <p:spPr bwMode="auto">
          <a:xfrm>
            <a:off x="-85463" y="5858108"/>
            <a:ext cx="11500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EVALUACIÓN</a:t>
            </a:r>
            <a:endParaRPr lang="es-AR" sz="1400" dirty="0" smtClean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NEGATIVA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77 CuadroTexto"/>
          <p:cNvSpPr txBox="1">
            <a:spLocks noChangeArrowheads="1"/>
          </p:cNvSpPr>
          <p:nvPr/>
        </p:nvSpPr>
        <p:spPr bwMode="auto">
          <a:xfrm>
            <a:off x="8325801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8" name="77 CuadroTexto"/>
          <p:cNvSpPr txBox="1">
            <a:spLocks noChangeArrowheads="1"/>
          </p:cNvSpPr>
          <p:nvPr/>
        </p:nvSpPr>
        <p:spPr bwMode="auto">
          <a:xfrm>
            <a:off x="9018566" y="4186787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49" name="48 Gráfico"/>
          <p:cNvGraphicFramePr/>
          <p:nvPr>
            <p:extLst>
              <p:ext uri="{D42A27DB-BD31-4B8C-83A1-F6EECF244321}">
                <p14:modId xmlns:p14="http://schemas.microsoft.com/office/powerpoint/2010/main" val="957419345"/>
              </p:ext>
            </p:extLst>
          </p:nvPr>
        </p:nvGraphicFramePr>
        <p:xfrm>
          <a:off x="783888" y="5574070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5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714038"/>
              </p:ext>
            </p:extLst>
          </p:nvPr>
        </p:nvGraphicFramePr>
        <p:xfrm>
          <a:off x="2291639" y="853828"/>
          <a:ext cx="4991100" cy="2827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550322"/>
              </p:ext>
            </p:extLst>
          </p:nvPr>
        </p:nvGraphicFramePr>
        <p:xfrm>
          <a:off x="6753200" y="1628800"/>
          <a:ext cx="3357563" cy="996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2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26211"/>
              </p:ext>
            </p:extLst>
          </p:nvPr>
        </p:nvGraphicFramePr>
        <p:xfrm>
          <a:off x="-2299" y="1556792"/>
          <a:ext cx="3429000" cy="113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050" name="Picture 2" descr="http://i1189.photobucket.com/albums/z431/gustavocba/dsc0024va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6" t="-301" r="23523" b="11770"/>
          <a:stretch/>
        </p:blipFill>
        <p:spPr bwMode="auto">
          <a:xfrm>
            <a:off x="4123867" y="1554294"/>
            <a:ext cx="1658266" cy="15937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31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222522"/>
            <a:ext cx="9906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s-AR" sz="2600" b="0" dirty="0">
                <a:solidFill>
                  <a:srgbClr val="FFFFFF"/>
                </a:solidFill>
                <a:latin typeface="Calibri" pitchFamily="34" charset="0"/>
              </a:rPr>
              <a:t>Sección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</a:rPr>
              <a:t>III: Imagen de dirigentes nacionales</a:t>
            </a:r>
            <a:endParaRPr lang="en-US" sz="2600" b="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1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7 CuadroTexto"/>
          <p:cNvSpPr txBox="1">
            <a:spLocks noChangeArrowheads="1"/>
          </p:cNvSpPr>
          <p:nvPr/>
        </p:nvSpPr>
        <p:spPr bwMode="auto">
          <a:xfrm>
            <a:off x="-15552" y="247002"/>
            <a:ext cx="8572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ts val="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AR" dirty="0" smtClean="0">
                <a:cs typeface="Arial" charset="0"/>
              </a:rPr>
              <a:t>RESUMEN</a:t>
            </a:r>
          </a:p>
          <a:p>
            <a:pPr fontAlgn="auto">
              <a:spcAft>
                <a:spcPts val="0"/>
              </a:spcAft>
            </a:pPr>
            <a:r>
              <a:rPr lang="es-AR" b="0" dirty="0" smtClean="0">
                <a:cs typeface="Arial" charset="0"/>
              </a:rPr>
              <a:t>Imagen de dirigentes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208055"/>
              </p:ext>
            </p:extLst>
          </p:nvPr>
        </p:nvGraphicFramePr>
        <p:xfrm>
          <a:off x="1269009" y="1273820"/>
          <a:ext cx="7367981" cy="481947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84069"/>
                <a:gridCol w="1211825"/>
                <a:gridCol w="1211825"/>
                <a:gridCol w="1211825"/>
                <a:gridCol w="1548437"/>
              </a:tblGrid>
              <a:tr h="822455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DIRIGENTE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IMAGEN </a:t>
                      </a:r>
                    </a:p>
                    <a:p>
                      <a:pPr algn="ctr"/>
                      <a:r>
                        <a:rPr lang="es-AR" dirty="0" smtClean="0"/>
                        <a:t>POSITIVA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IMAGEN</a:t>
                      </a:r>
                    </a:p>
                    <a:p>
                      <a:pPr algn="ctr"/>
                      <a:r>
                        <a:rPr lang="es-AR" dirty="0" smtClean="0"/>
                        <a:t>NEGATIVA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NS/NC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SALDO NETO</a:t>
                      </a:r>
                    </a:p>
                    <a:p>
                      <a:pPr algn="ctr"/>
                      <a:r>
                        <a:rPr lang="es-ES" sz="1000" b="0" dirty="0" smtClean="0"/>
                        <a:t>(POSITIVA</a:t>
                      </a:r>
                      <a:r>
                        <a:rPr lang="es-ES" sz="1000" b="0" baseline="0" dirty="0" smtClean="0"/>
                        <a:t> – NEGATIVA EN PUNTOS PORCENTUALES)</a:t>
                      </a:r>
                      <a:endParaRPr lang="es-AR" b="0" dirty="0"/>
                    </a:p>
                  </a:txBody>
                  <a:tcPr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Mauricio </a:t>
                      </a:r>
                      <a:r>
                        <a:rPr lang="es-AR" sz="1800" u="none" strike="noStrik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Macri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59,0%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29,3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Daniel </a:t>
                      </a:r>
                      <a:r>
                        <a:rPr lang="es-AR" sz="1800" u="none" strike="noStrik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Scioli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41,8%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11,9%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Sergio Massa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43,5%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14,2%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Florencio </a:t>
                      </a:r>
                      <a:r>
                        <a:rPr lang="es-AR" sz="1800" u="none" strike="noStrik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Randazzo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24,5%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9,2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Elisa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Carrió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32,0%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54,4%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Margarita </a:t>
                      </a:r>
                      <a:r>
                        <a:rPr lang="es-ES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Stolbizer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28,4%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28,5%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100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Ernesto</a:t>
                      </a:r>
                      <a:r>
                        <a:rPr lang="es-ES_tradnl" sz="180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Sanz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26,5%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44,2%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2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222522"/>
            <a:ext cx="9906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s-AR" sz="2600" b="0" dirty="0">
                <a:solidFill>
                  <a:srgbClr val="FFFFFF"/>
                </a:solidFill>
                <a:latin typeface="Calibri" pitchFamily="34" charset="0"/>
              </a:rPr>
              <a:t>Sección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</a:rPr>
              <a:t>IV: Imagen de dirigentes provinciales</a:t>
            </a:r>
            <a:endParaRPr lang="en-US" sz="2600" b="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98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7 CuadroTexto"/>
          <p:cNvSpPr txBox="1">
            <a:spLocks noChangeArrowheads="1"/>
          </p:cNvSpPr>
          <p:nvPr/>
        </p:nvSpPr>
        <p:spPr bwMode="auto">
          <a:xfrm>
            <a:off x="-15552" y="247002"/>
            <a:ext cx="8572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ts val="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AR" dirty="0" smtClean="0">
                <a:cs typeface="Arial" charset="0"/>
              </a:rPr>
              <a:t>RESUMEN</a:t>
            </a:r>
          </a:p>
          <a:p>
            <a:pPr fontAlgn="auto">
              <a:spcAft>
                <a:spcPts val="0"/>
              </a:spcAft>
            </a:pPr>
            <a:r>
              <a:rPr lang="es-AR" b="0" dirty="0" smtClean="0">
                <a:cs typeface="Arial" charset="0"/>
              </a:rPr>
              <a:t>Imagen de dirigentes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474234"/>
              </p:ext>
            </p:extLst>
          </p:nvPr>
        </p:nvGraphicFramePr>
        <p:xfrm>
          <a:off x="1269009" y="1124744"/>
          <a:ext cx="7367981" cy="525037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84069"/>
                <a:gridCol w="1211825"/>
                <a:gridCol w="1211825"/>
                <a:gridCol w="1211825"/>
                <a:gridCol w="1548437"/>
              </a:tblGrid>
              <a:tr h="59969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DIRIGENTE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IMAGEN </a:t>
                      </a:r>
                    </a:p>
                    <a:p>
                      <a:pPr algn="ctr"/>
                      <a:r>
                        <a:rPr lang="es-AR" dirty="0" smtClean="0"/>
                        <a:t>POSITIVA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IMAGEN</a:t>
                      </a:r>
                    </a:p>
                    <a:p>
                      <a:pPr algn="ctr"/>
                      <a:r>
                        <a:rPr lang="es-AR" dirty="0" smtClean="0"/>
                        <a:t>NEGATIVA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NS/NC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SALDO NETO</a:t>
                      </a:r>
                    </a:p>
                    <a:p>
                      <a:pPr algn="ctr"/>
                      <a:r>
                        <a:rPr lang="es-ES" sz="1000" b="0" dirty="0" smtClean="0"/>
                        <a:t>(POSITIVA</a:t>
                      </a:r>
                      <a:r>
                        <a:rPr lang="es-ES" sz="1000" b="0" baseline="0" dirty="0" smtClean="0"/>
                        <a:t> – NEGATIVA EN PUNTOS PORCENTUALES)</a:t>
                      </a:r>
                      <a:endParaRPr lang="es-AR" b="0" dirty="0"/>
                    </a:p>
                  </a:txBody>
                  <a:tcPr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Juan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Schiaretti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7,9%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Héctor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Baldassi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46,2%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18,1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Oscar Aguad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45,4%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5,3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Olga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Riutort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40,4%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6,1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Eduardo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Accastello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4,4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Martín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Llaryora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15,0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Cacho Buenaventura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39,3%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22,0%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Ramón </a:t>
                      </a:r>
                      <a:r>
                        <a:rPr lang="es-ES_tradnl" sz="180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Mestre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37,0%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49,9%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13,1%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12,9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Liliana Olivero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23,7%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29,5%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46,8%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5,8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Martín Gil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21,4%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64,0%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634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Raúl Gómez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23,6%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69,8%</a:t>
                      </a:r>
                      <a:endParaRPr lang="es-AR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800" u="none" strike="noStrike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1800" u="none" strike="noStrike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17,0</a:t>
                      </a:r>
                      <a:endParaRPr lang="es-AR" sz="180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78 CuadroTexto"/>
          <p:cNvSpPr txBox="1">
            <a:spLocks noChangeArrowheads="1"/>
          </p:cNvSpPr>
          <p:nvPr/>
        </p:nvSpPr>
        <p:spPr bwMode="auto">
          <a:xfrm>
            <a:off x="56456" y="6559376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38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222522"/>
            <a:ext cx="9906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s-AR" sz="2600" b="0" dirty="0">
                <a:solidFill>
                  <a:srgbClr val="FFFFFF"/>
                </a:solidFill>
                <a:latin typeface="Calibri" pitchFamily="34" charset="0"/>
              </a:rPr>
              <a:t>Sección </a:t>
            </a:r>
            <a:r>
              <a:rPr lang="es-AR" sz="2600" b="0" dirty="0" smtClean="0">
                <a:solidFill>
                  <a:srgbClr val="FFFFFF"/>
                </a:solidFill>
                <a:latin typeface="Calibri" pitchFamily="34" charset="0"/>
              </a:rPr>
              <a:t>V: Intención de voto</a:t>
            </a:r>
            <a:endParaRPr lang="en-US" sz="2600" b="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59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2802488"/>
            <a:ext cx="9906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AR" sz="2800" b="0" dirty="0" smtClean="0">
                <a:solidFill>
                  <a:prstClr val="white"/>
                </a:solidFill>
                <a:latin typeface="Calibri" pitchFamily="34" charset="0"/>
                <a:cs typeface="Arial" charset="0"/>
              </a:rPr>
              <a:t>Elecciones a Gobernador</a:t>
            </a:r>
            <a:endParaRPr lang="en-US" sz="2800" b="0" dirty="0">
              <a:solidFill>
                <a:prstClr val="white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080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620953"/>
              </p:ext>
            </p:extLst>
          </p:nvPr>
        </p:nvGraphicFramePr>
        <p:xfrm>
          <a:off x="186645" y="1124747"/>
          <a:ext cx="8831921" cy="216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77 CuadroTexto"/>
          <p:cNvSpPr txBox="1">
            <a:spLocks noChangeArrowheads="1"/>
          </p:cNvSpPr>
          <p:nvPr/>
        </p:nvSpPr>
        <p:spPr bwMode="auto">
          <a:xfrm>
            <a:off x="-15552" y="334397"/>
            <a:ext cx="42443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ts val="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r>
              <a:rPr lang="es-AR" b="0" dirty="0" smtClean="0">
                <a:cs typeface="Arial" charset="0"/>
              </a:rPr>
              <a:t>Pensando en las elecciones a Gobernador, usted votaría a alguien…</a:t>
            </a:r>
          </a:p>
        </p:txBody>
      </p:sp>
      <p:sp>
        <p:nvSpPr>
          <p:cNvPr id="4" name="3 Rectángulo redondeado"/>
          <p:cNvSpPr/>
          <p:nvPr/>
        </p:nvSpPr>
        <p:spPr bwMode="auto">
          <a:xfrm>
            <a:off x="992114" y="3961813"/>
            <a:ext cx="1296590" cy="864000"/>
          </a:xfrm>
          <a:prstGeom prst="roundRect">
            <a:avLst/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AutoShape 68"/>
          <p:cNvSpPr>
            <a:spLocks noChangeArrowheads="1"/>
          </p:cNvSpPr>
          <p:nvPr/>
        </p:nvSpPr>
        <p:spPr bwMode="auto">
          <a:xfrm>
            <a:off x="992786" y="3471980"/>
            <a:ext cx="1295481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SEXO</a:t>
            </a:r>
            <a:endParaRPr lang="es-AR" sz="12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2349139" y="3961813"/>
            <a:ext cx="1921561" cy="864000"/>
          </a:xfrm>
          <a:prstGeom prst="roundRect">
            <a:avLst/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AutoShape 68"/>
          <p:cNvSpPr>
            <a:spLocks noChangeArrowheads="1"/>
          </p:cNvSpPr>
          <p:nvPr/>
        </p:nvSpPr>
        <p:spPr bwMode="auto">
          <a:xfrm>
            <a:off x="2349223" y="3471980"/>
            <a:ext cx="1921420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EDAD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7 Rectángulo redondeado"/>
          <p:cNvSpPr/>
          <p:nvPr/>
        </p:nvSpPr>
        <p:spPr bwMode="auto">
          <a:xfrm>
            <a:off x="4328079" y="3961813"/>
            <a:ext cx="2065083" cy="864000"/>
          </a:xfrm>
          <a:prstGeom prst="roundRect">
            <a:avLst/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AutoShape 68"/>
          <p:cNvSpPr>
            <a:spLocks noChangeArrowheads="1"/>
          </p:cNvSpPr>
          <p:nvPr/>
        </p:nvSpPr>
        <p:spPr bwMode="auto">
          <a:xfrm>
            <a:off x="4328079" y="3471980"/>
            <a:ext cx="2065083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NSE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9 Rectángulo redondeado"/>
          <p:cNvSpPr/>
          <p:nvPr/>
        </p:nvSpPr>
        <p:spPr bwMode="auto">
          <a:xfrm>
            <a:off x="6465168" y="3961865"/>
            <a:ext cx="3312368" cy="864000"/>
          </a:xfrm>
          <a:prstGeom prst="roundRect">
            <a:avLst/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" name="AutoShape 68"/>
          <p:cNvSpPr>
            <a:spLocks noChangeArrowheads="1"/>
          </p:cNvSpPr>
          <p:nvPr/>
        </p:nvSpPr>
        <p:spPr bwMode="auto">
          <a:xfrm>
            <a:off x="6465168" y="3471980"/>
            <a:ext cx="3312368" cy="270000"/>
          </a:xfrm>
          <a:prstGeom prst="roundRect">
            <a:avLst>
              <a:gd name="adj" fmla="val 12565"/>
            </a:avLst>
          </a:prstGeom>
          <a:solidFill>
            <a:srgbClr val="619FCD">
              <a:alpha val="85000"/>
            </a:srgbClr>
          </a:solidFill>
          <a:ln w="127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rIns="0" anchor="ctr"/>
          <a:lstStyle/>
          <a:p>
            <a:pPr algn="ctr"/>
            <a:r>
              <a:rPr lang="es-ES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ESTRATO</a:t>
            </a:r>
            <a:endParaRPr lang="es-AR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" name="77 CuadroTexto"/>
          <p:cNvSpPr txBox="1">
            <a:spLocks noChangeArrowheads="1"/>
          </p:cNvSpPr>
          <p:nvPr/>
        </p:nvSpPr>
        <p:spPr bwMode="auto">
          <a:xfrm>
            <a:off x="855954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MASC.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77 CuadroTexto"/>
          <p:cNvSpPr txBox="1">
            <a:spLocks noChangeArrowheads="1"/>
          </p:cNvSpPr>
          <p:nvPr/>
        </p:nvSpPr>
        <p:spPr bwMode="auto">
          <a:xfrm>
            <a:off x="1568624" y="3711222"/>
            <a:ext cx="79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FEM.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4" name="77 CuadroTexto"/>
          <p:cNvSpPr txBox="1">
            <a:spLocks noChangeArrowheads="1"/>
          </p:cNvSpPr>
          <p:nvPr/>
        </p:nvSpPr>
        <p:spPr bwMode="auto">
          <a:xfrm>
            <a:off x="2228273" y="3711222"/>
            <a:ext cx="797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16-34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" name="77 CuadroTexto"/>
          <p:cNvSpPr txBox="1">
            <a:spLocks noChangeArrowheads="1"/>
          </p:cNvSpPr>
          <p:nvPr/>
        </p:nvSpPr>
        <p:spPr bwMode="auto">
          <a:xfrm>
            <a:off x="2849028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35-49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" name="77 CuadroTexto"/>
          <p:cNvSpPr txBox="1">
            <a:spLocks noChangeArrowheads="1"/>
          </p:cNvSpPr>
          <p:nvPr/>
        </p:nvSpPr>
        <p:spPr bwMode="auto">
          <a:xfrm>
            <a:off x="3547565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50-&gt;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77 CuadroTexto"/>
          <p:cNvSpPr txBox="1">
            <a:spLocks noChangeArrowheads="1"/>
          </p:cNvSpPr>
          <p:nvPr/>
        </p:nvSpPr>
        <p:spPr bwMode="auto">
          <a:xfrm>
            <a:off x="4228755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ALTO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" name="77 CuadroTexto"/>
          <p:cNvSpPr txBox="1">
            <a:spLocks noChangeArrowheads="1"/>
          </p:cNvSpPr>
          <p:nvPr/>
        </p:nvSpPr>
        <p:spPr bwMode="auto">
          <a:xfrm>
            <a:off x="4892567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MEDIO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9" name="77 CuadroTexto"/>
          <p:cNvSpPr txBox="1">
            <a:spLocks noChangeArrowheads="1"/>
          </p:cNvSpPr>
          <p:nvPr/>
        </p:nvSpPr>
        <p:spPr bwMode="auto">
          <a:xfrm>
            <a:off x="5586939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BAJO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77 CuadroTexto"/>
          <p:cNvSpPr txBox="1">
            <a:spLocks noChangeArrowheads="1"/>
          </p:cNvSpPr>
          <p:nvPr/>
        </p:nvSpPr>
        <p:spPr bwMode="auto">
          <a:xfrm>
            <a:off x="6316987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77 CuadroTexto"/>
          <p:cNvSpPr txBox="1">
            <a:spLocks noChangeArrowheads="1"/>
          </p:cNvSpPr>
          <p:nvPr/>
        </p:nvSpPr>
        <p:spPr bwMode="auto">
          <a:xfrm>
            <a:off x="6976634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77 CuadroTexto"/>
          <p:cNvSpPr txBox="1">
            <a:spLocks noChangeArrowheads="1"/>
          </p:cNvSpPr>
          <p:nvPr/>
        </p:nvSpPr>
        <p:spPr bwMode="auto">
          <a:xfrm>
            <a:off x="7628871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III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2947638483"/>
              </p:ext>
            </p:extLst>
          </p:nvPr>
        </p:nvGraphicFramePr>
        <p:xfrm>
          <a:off x="774873" y="3932519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77 CuadroTexto"/>
          <p:cNvSpPr txBox="1">
            <a:spLocks noChangeArrowheads="1"/>
          </p:cNvSpPr>
          <p:nvPr/>
        </p:nvSpPr>
        <p:spPr bwMode="auto">
          <a:xfrm>
            <a:off x="8325801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IV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77 CuadroTexto"/>
          <p:cNvSpPr txBox="1">
            <a:spLocks noChangeArrowheads="1"/>
          </p:cNvSpPr>
          <p:nvPr/>
        </p:nvSpPr>
        <p:spPr bwMode="auto">
          <a:xfrm>
            <a:off x="9018566" y="3711222"/>
            <a:ext cx="9286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V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7" name="26 Rectángulo redondeado"/>
          <p:cNvSpPr/>
          <p:nvPr/>
        </p:nvSpPr>
        <p:spPr bwMode="auto">
          <a:xfrm>
            <a:off x="993777" y="4876307"/>
            <a:ext cx="1296590" cy="864000"/>
          </a:xfrm>
          <a:prstGeom prst="roundRect">
            <a:avLst/>
          </a:prstGeom>
          <a:solidFill>
            <a:schemeClr val="accent6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" name="27 Rectángulo redondeado"/>
          <p:cNvSpPr/>
          <p:nvPr/>
        </p:nvSpPr>
        <p:spPr bwMode="auto">
          <a:xfrm>
            <a:off x="2350802" y="4876307"/>
            <a:ext cx="1921561" cy="864000"/>
          </a:xfrm>
          <a:prstGeom prst="roundRect">
            <a:avLst/>
          </a:prstGeom>
          <a:solidFill>
            <a:schemeClr val="accent6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" name="28 Rectángulo redondeado"/>
          <p:cNvSpPr/>
          <p:nvPr/>
        </p:nvSpPr>
        <p:spPr bwMode="auto">
          <a:xfrm>
            <a:off x="4329742" y="4876307"/>
            <a:ext cx="2065083" cy="864000"/>
          </a:xfrm>
          <a:prstGeom prst="roundRect">
            <a:avLst/>
          </a:prstGeom>
          <a:solidFill>
            <a:schemeClr val="accent6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" name="29 Rectángulo redondeado"/>
          <p:cNvSpPr/>
          <p:nvPr/>
        </p:nvSpPr>
        <p:spPr bwMode="auto">
          <a:xfrm>
            <a:off x="6466831" y="4876359"/>
            <a:ext cx="3312368" cy="864000"/>
          </a:xfrm>
          <a:prstGeom prst="roundRect">
            <a:avLst/>
          </a:prstGeom>
          <a:solidFill>
            <a:schemeClr val="accent6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31" name="30 Gráfico"/>
          <p:cNvGraphicFramePr/>
          <p:nvPr>
            <p:extLst>
              <p:ext uri="{D42A27DB-BD31-4B8C-83A1-F6EECF244321}">
                <p14:modId xmlns:p14="http://schemas.microsoft.com/office/powerpoint/2010/main" val="1080584340"/>
              </p:ext>
            </p:extLst>
          </p:nvPr>
        </p:nvGraphicFramePr>
        <p:xfrm>
          <a:off x="776536" y="4847013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31 Rectángulo redondeado"/>
          <p:cNvSpPr/>
          <p:nvPr/>
        </p:nvSpPr>
        <p:spPr bwMode="auto">
          <a:xfrm>
            <a:off x="993777" y="5783383"/>
            <a:ext cx="1296590" cy="864000"/>
          </a:xfrm>
          <a:prstGeom prst="roundRect">
            <a:avLst/>
          </a:prstGeom>
          <a:solidFill>
            <a:schemeClr val="accent2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3" name="32 Rectángulo redondeado"/>
          <p:cNvSpPr/>
          <p:nvPr/>
        </p:nvSpPr>
        <p:spPr bwMode="auto">
          <a:xfrm>
            <a:off x="2350802" y="5783383"/>
            <a:ext cx="1921561" cy="864000"/>
          </a:xfrm>
          <a:prstGeom prst="roundRect">
            <a:avLst/>
          </a:prstGeom>
          <a:solidFill>
            <a:schemeClr val="accent2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33 Rectángulo redondeado"/>
          <p:cNvSpPr/>
          <p:nvPr/>
        </p:nvSpPr>
        <p:spPr bwMode="auto">
          <a:xfrm>
            <a:off x="4329742" y="5783383"/>
            <a:ext cx="2065083" cy="864000"/>
          </a:xfrm>
          <a:prstGeom prst="roundRect">
            <a:avLst/>
          </a:prstGeom>
          <a:solidFill>
            <a:schemeClr val="accent2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" name="34 Rectángulo redondeado"/>
          <p:cNvSpPr/>
          <p:nvPr/>
        </p:nvSpPr>
        <p:spPr bwMode="auto">
          <a:xfrm>
            <a:off x="6466831" y="5783435"/>
            <a:ext cx="3312368" cy="864000"/>
          </a:xfrm>
          <a:prstGeom prst="roundRect">
            <a:avLst/>
          </a:prstGeom>
          <a:solidFill>
            <a:schemeClr val="accent2">
              <a:lumMod val="75000"/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s-ES" smtClean="0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36" name="35 Gráfico"/>
          <p:cNvGraphicFramePr/>
          <p:nvPr>
            <p:extLst>
              <p:ext uri="{D42A27DB-BD31-4B8C-83A1-F6EECF244321}">
                <p14:modId xmlns:p14="http://schemas.microsoft.com/office/powerpoint/2010/main" val="3663143266"/>
              </p:ext>
            </p:extLst>
          </p:nvPr>
        </p:nvGraphicFramePr>
        <p:xfrm>
          <a:off x="776536" y="5754089"/>
          <a:ext cx="9183964" cy="100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77 CuadroTexto"/>
          <p:cNvSpPr txBox="1">
            <a:spLocks noChangeArrowheads="1"/>
          </p:cNvSpPr>
          <p:nvPr/>
        </p:nvSpPr>
        <p:spPr bwMode="auto">
          <a:xfrm>
            <a:off x="37991" y="4120616"/>
            <a:ext cx="952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MISMAS POLÍTICAS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8" name="77 CuadroTexto"/>
          <p:cNvSpPr txBox="1">
            <a:spLocks noChangeArrowheads="1"/>
          </p:cNvSpPr>
          <p:nvPr/>
        </p:nvSpPr>
        <p:spPr bwMode="auto">
          <a:xfrm>
            <a:off x="-21771" y="4855351"/>
            <a:ext cx="10089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MISMAS POLÍTICAS PERO CON CAMBIOS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" name="77 CuadroTexto"/>
          <p:cNvSpPr txBox="1">
            <a:spLocks noChangeArrowheads="1"/>
          </p:cNvSpPr>
          <p:nvPr/>
        </p:nvSpPr>
        <p:spPr bwMode="auto">
          <a:xfrm>
            <a:off x="-15552" y="5858688"/>
            <a:ext cx="100892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AR" sz="1400" dirty="0" smtClean="0">
                <a:solidFill>
                  <a:srgbClr val="003366"/>
                </a:solidFill>
                <a:latin typeface="Calibri" pitchFamily="34" charset="0"/>
                <a:cs typeface="Arial" charset="0"/>
              </a:rPr>
              <a:t>CAMBIO FUERTE DE POLÍTICAS</a:t>
            </a:r>
            <a:endParaRPr lang="es-ES" sz="1400" dirty="0">
              <a:solidFill>
                <a:srgbClr val="0033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2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</a:t>
            </a:r>
            <a:r>
              <a:rPr lang="es-ES" sz="1000" b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: 1000 casos </a:t>
            </a: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9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7 CuadroTexto"/>
          <p:cNvSpPr txBox="1">
            <a:spLocks noChangeArrowheads="1"/>
          </p:cNvSpPr>
          <p:nvPr/>
        </p:nvSpPr>
        <p:spPr bwMode="auto">
          <a:xfrm>
            <a:off x="-15552" y="339016"/>
            <a:ext cx="66595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ct val="5000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s-AR" b="0" dirty="0" smtClean="0">
                <a:cs typeface="Arial" charset="0"/>
              </a:rPr>
              <a:t>Intención de voto a Gobernador por fórmula</a:t>
            </a:r>
          </a:p>
        </p:txBody>
      </p:sp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801100"/>
              </p:ext>
            </p:extLst>
          </p:nvPr>
        </p:nvGraphicFramePr>
        <p:xfrm>
          <a:off x="508010" y="985348"/>
          <a:ext cx="9125510" cy="2731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258639"/>
              </p:ext>
            </p:extLst>
          </p:nvPr>
        </p:nvGraphicFramePr>
        <p:xfrm>
          <a:off x="45570" y="3861048"/>
          <a:ext cx="9804227" cy="2708884"/>
        </p:xfrm>
        <a:graphic>
          <a:graphicData uri="http://schemas.openxmlformats.org/drawingml/2006/table">
            <a:tbl>
              <a:tblPr/>
              <a:tblGrid>
                <a:gridCol w="1989137"/>
                <a:gridCol w="596758"/>
                <a:gridCol w="596758"/>
                <a:gridCol w="596758"/>
                <a:gridCol w="596758"/>
                <a:gridCol w="596758"/>
                <a:gridCol w="596758"/>
                <a:gridCol w="653994"/>
                <a:gridCol w="596758"/>
                <a:gridCol w="596758"/>
                <a:gridCol w="596758"/>
                <a:gridCol w="596758"/>
                <a:gridCol w="596758"/>
                <a:gridCol w="596758"/>
              </a:tblGrid>
              <a:tr h="30877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s-E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SEXO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EDAD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NSE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ESTRATO</a:t>
                      </a: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7667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MASC.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FEM.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 A 34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 A 49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 Y MAS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BAJO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Oscar </a:t>
                      </a:r>
                      <a:r>
                        <a:rPr lang="pt-BR" sz="9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Aguad</a:t>
                      </a:r>
                      <a:r>
                        <a:rPr lang="pt-B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/ Héctor </a:t>
                      </a:r>
                      <a:r>
                        <a:rPr lang="pt-BR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Baldassi</a:t>
                      </a:r>
                      <a:endParaRPr lang="pt-B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Juan Schiaretti / Martín </a:t>
                      </a:r>
                      <a:r>
                        <a:rPr lang="it-IT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Llaryora</a:t>
                      </a:r>
                      <a:endParaRPr lang="it-IT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Eduardo </a:t>
                      </a:r>
                      <a:r>
                        <a:rPr lang="es-AR" sz="9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Accastello</a:t>
                      </a:r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/ Cacho </a:t>
                      </a:r>
                      <a:r>
                        <a:rPr lang="es-A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Buenaventura</a:t>
                      </a:r>
                      <a:endParaRPr lang="es-A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Liliana Olivero / Hernán </a:t>
                      </a:r>
                      <a:r>
                        <a:rPr lang="es-AR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Puddu</a:t>
                      </a:r>
                      <a:endParaRPr lang="es-A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Roberto </a:t>
                      </a:r>
                      <a:r>
                        <a:rPr lang="es-AR" sz="9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Birri</a:t>
                      </a:r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/ Carlos </a:t>
                      </a:r>
                      <a:r>
                        <a:rPr lang="es-A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Altamirano</a:t>
                      </a:r>
                      <a:endParaRPr lang="es-A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Raúl Gómez / Sofía </a:t>
                      </a:r>
                      <a:r>
                        <a:rPr lang="es-A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Gatica</a:t>
                      </a:r>
                      <a:endParaRPr lang="es-A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Otra fórmula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Voto negativo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15"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Ns</a:t>
                      </a:r>
                      <a:r>
                        <a:rPr lang="es-AR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es-AR" sz="9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Nc</a:t>
                      </a:r>
                      <a:endParaRPr lang="es-AR" sz="9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>
                          <a:effectLst/>
                          <a:latin typeface="+mn-lt"/>
                        </a:rPr>
                        <a:t>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900" b="0" i="0" u="none" strike="noStrike" dirty="0"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78 CuadroTexto"/>
          <p:cNvSpPr txBox="1">
            <a:spLocks noChangeArrowheads="1"/>
          </p:cNvSpPr>
          <p:nvPr/>
        </p:nvSpPr>
        <p:spPr bwMode="auto">
          <a:xfrm>
            <a:off x="38105" y="6572250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</a:t>
            </a:r>
            <a:r>
              <a:rPr lang="es-ES" sz="1000" b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: 1000 casos </a:t>
            </a: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03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2802488"/>
            <a:ext cx="9906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AR" sz="2800" b="0" dirty="0" smtClean="0">
                <a:solidFill>
                  <a:prstClr val="white"/>
                </a:solidFill>
                <a:latin typeface="Calibri" pitchFamily="34" charset="0"/>
                <a:cs typeface="Arial" charset="0"/>
              </a:rPr>
              <a:t>Elecciones a Presidente</a:t>
            </a:r>
            <a:endParaRPr lang="en-US" sz="2800" b="0" dirty="0">
              <a:solidFill>
                <a:prstClr val="white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88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77 CuadroTexto"/>
          <p:cNvSpPr txBox="1">
            <a:spLocks noChangeArrowheads="1"/>
          </p:cNvSpPr>
          <p:nvPr/>
        </p:nvSpPr>
        <p:spPr bwMode="auto">
          <a:xfrm>
            <a:off x="-15552" y="247000"/>
            <a:ext cx="8572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ts val="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r>
              <a:rPr lang="es-AR" b="0" dirty="0" smtClean="0">
                <a:cs typeface="Arial" charset="0"/>
              </a:rPr>
              <a:t>Escenarios electorales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265855"/>
              </p:ext>
            </p:extLst>
          </p:nvPr>
        </p:nvGraphicFramePr>
        <p:xfrm>
          <a:off x="1784648" y="1052740"/>
          <a:ext cx="6264693" cy="532858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156107"/>
                <a:gridCol w="1554293"/>
                <a:gridCol w="1554293"/>
              </a:tblGrid>
              <a:tr h="793618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CANDIDATOS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Escenario</a:t>
                      </a:r>
                    </a:p>
                    <a:p>
                      <a:pPr algn="ctr"/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Escenario</a:t>
                      </a:r>
                    </a:p>
                    <a:p>
                      <a:pPr algn="ctr"/>
                      <a:r>
                        <a:rPr lang="es-AR" dirty="0" smtClean="0"/>
                        <a:t>II</a:t>
                      </a:r>
                    </a:p>
                  </a:txBody>
                  <a:tcPr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i="0" u="none" strike="noStrike" dirty="0">
                          <a:effectLst/>
                          <a:latin typeface="+mj-lt"/>
                        </a:rPr>
                        <a:t>Mauricio </a:t>
                      </a:r>
                      <a:r>
                        <a:rPr lang="es-AR" sz="1800" b="1" i="0" u="none" strike="noStrike" dirty="0" err="1">
                          <a:effectLst/>
                          <a:latin typeface="+mj-lt"/>
                        </a:rPr>
                        <a:t>Macri</a:t>
                      </a:r>
                      <a:endParaRPr lang="es-AR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effectLst/>
                          <a:latin typeface="+mn-lt"/>
                        </a:rPr>
                        <a:t>37,1%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42,4%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effectLst/>
                          <a:latin typeface="+mj-lt"/>
                        </a:rPr>
                        <a:t>Ernesto Sanz</a:t>
                      </a:r>
                      <a:endParaRPr lang="es-AR" sz="1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n-lt"/>
                        </a:rPr>
                        <a:t>2,7%</a:t>
                      </a:r>
                      <a:endParaRPr lang="es-A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n-lt"/>
                        </a:rPr>
                        <a:t>---</a:t>
                      </a:r>
                      <a:endParaRPr lang="es-A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j-lt"/>
                        </a:rPr>
                        <a:t>Elisa </a:t>
                      </a:r>
                      <a:r>
                        <a:rPr lang="es-ES_tradnl" sz="1800" b="0" i="0" u="none" strike="noStrike" dirty="0" err="1" smtClean="0">
                          <a:effectLst/>
                          <a:latin typeface="+mj-lt"/>
                        </a:rPr>
                        <a:t>Carrió</a:t>
                      </a:r>
                      <a:endParaRPr lang="es-AR" sz="1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effectLst/>
                          <a:latin typeface="+mn-lt"/>
                        </a:rPr>
                        <a:t>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n-lt"/>
                        </a:rPr>
                        <a:t>---</a:t>
                      </a:r>
                      <a:endParaRPr lang="es-A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i="0" u="none" strike="noStrike" dirty="0">
                          <a:effectLst/>
                          <a:latin typeface="+mj-lt"/>
                        </a:rPr>
                        <a:t>Daniel </a:t>
                      </a:r>
                      <a:r>
                        <a:rPr lang="es-AR" sz="1800" b="1" i="0" u="none" strike="noStrike" dirty="0" err="1">
                          <a:effectLst/>
                          <a:latin typeface="+mj-lt"/>
                        </a:rPr>
                        <a:t>Scioli</a:t>
                      </a:r>
                      <a:endParaRPr lang="es-AR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18,2%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21,1%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0" i="0" u="none" strike="noStrike" dirty="0">
                          <a:effectLst/>
                          <a:latin typeface="+mj-lt"/>
                        </a:rPr>
                        <a:t>Florencio </a:t>
                      </a:r>
                      <a:r>
                        <a:rPr lang="es-AR" sz="1800" b="0" i="0" u="none" strike="noStrike" dirty="0" err="1">
                          <a:effectLst/>
                          <a:latin typeface="+mj-lt"/>
                        </a:rPr>
                        <a:t>Randazzo</a:t>
                      </a:r>
                      <a:endParaRPr lang="es-AR" sz="1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n-lt"/>
                        </a:rPr>
                        <a:t>9,7%</a:t>
                      </a:r>
                      <a:endParaRPr lang="es-A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n-lt"/>
                        </a:rPr>
                        <a:t>---</a:t>
                      </a:r>
                      <a:endParaRPr lang="es-A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i="0" u="none" strike="noStrike" dirty="0">
                          <a:effectLst/>
                          <a:latin typeface="+mj-lt"/>
                        </a:rPr>
                        <a:t>Sergio </a:t>
                      </a:r>
                      <a:r>
                        <a:rPr lang="es-AR" sz="1800" b="1" i="0" u="none" strike="noStrike" dirty="0" err="1">
                          <a:effectLst/>
                          <a:latin typeface="+mj-lt"/>
                        </a:rPr>
                        <a:t>Massa</a:t>
                      </a:r>
                      <a:endParaRPr lang="es-AR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7,1%</a:t>
                      </a:r>
                      <a:endParaRPr lang="es-AR" sz="18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---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b="1" i="0" u="none" strike="noStrike" dirty="0" smtClean="0">
                          <a:effectLst/>
                          <a:latin typeface="+mj-lt"/>
                        </a:rPr>
                        <a:t>Margarita </a:t>
                      </a:r>
                      <a:r>
                        <a:rPr lang="es-AR" sz="1800" b="1" i="0" u="none" strike="noStrike" dirty="0" err="1" smtClean="0">
                          <a:effectLst/>
                          <a:latin typeface="+mj-lt"/>
                        </a:rPr>
                        <a:t>Stolbizer</a:t>
                      </a:r>
                      <a:endParaRPr lang="es-AR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2,1%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5,5%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j-lt"/>
                        </a:rPr>
                        <a:t>Jorge Altamira</a:t>
                      </a:r>
                      <a:endParaRPr lang="es-AR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---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2,7%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effectLst/>
                          <a:latin typeface="+mj-lt"/>
                        </a:rPr>
                        <a:t>Otro</a:t>
                      </a:r>
                      <a:endParaRPr lang="es-AR" sz="1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9,1%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15,7%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349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effectLst/>
                          <a:latin typeface="+mj-lt"/>
                        </a:rPr>
                        <a:t>Ninguno de estos</a:t>
                      </a:r>
                      <a:endParaRPr lang="es-AR" sz="18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13,2%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dirty="0" smtClean="0">
                          <a:effectLst/>
                          <a:latin typeface="+mn-lt"/>
                        </a:rPr>
                        <a:t>12,6%</a:t>
                      </a:r>
                      <a:endParaRPr lang="es-AR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78 CuadroTexto"/>
          <p:cNvSpPr txBox="1">
            <a:spLocks noChangeArrowheads="1"/>
          </p:cNvSpPr>
          <p:nvPr/>
        </p:nvSpPr>
        <p:spPr bwMode="auto">
          <a:xfrm>
            <a:off x="38105" y="6569529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7 CuadroTexto"/>
          <p:cNvSpPr txBox="1">
            <a:spLocks noChangeArrowheads="1"/>
          </p:cNvSpPr>
          <p:nvPr/>
        </p:nvSpPr>
        <p:spPr bwMode="auto">
          <a:xfrm>
            <a:off x="-15552" y="200517"/>
            <a:ext cx="6659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ct val="5000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s-AR" b="0" dirty="0" smtClean="0">
                <a:cs typeface="Arial" charset="0"/>
              </a:rPr>
              <a:t>Intención de voto a presidente</a:t>
            </a:r>
          </a:p>
          <a:p>
            <a:pPr>
              <a:spcBef>
                <a:spcPts val="0"/>
              </a:spcBef>
            </a:pPr>
            <a:r>
              <a:rPr lang="es-AR" b="0" dirty="0" smtClean="0">
                <a:cs typeface="Arial" charset="0"/>
              </a:rPr>
              <a:t>ESCENARIO 1</a:t>
            </a:r>
          </a:p>
        </p:txBody>
      </p:sp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686114"/>
              </p:ext>
            </p:extLst>
          </p:nvPr>
        </p:nvGraphicFramePr>
        <p:xfrm>
          <a:off x="508012" y="980728"/>
          <a:ext cx="8889979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78 CuadroTexto"/>
          <p:cNvSpPr txBox="1">
            <a:spLocks noChangeArrowheads="1"/>
          </p:cNvSpPr>
          <p:nvPr/>
        </p:nvSpPr>
        <p:spPr bwMode="auto">
          <a:xfrm>
            <a:off x="38105" y="3212976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18308"/>
              </p:ext>
            </p:extLst>
          </p:nvPr>
        </p:nvGraphicFramePr>
        <p:xfrm>
          <a:off x="132353" y="3573016"/>
          <a:ext cx="9641294" cy="3068160"/>
        </p:xfrm>
        <a:graphic>
          <a:graphicData uri="http://schemas.openxmlformats.org/drawingml/2006/table">
            <a:tbl>
              <a:tblPr/>
              <a:tblGrid>
                <a:gridCol w="1826204"/>
                <a:gridCol w="596758"/>
                <a:gridCol w="596758"/>
                <a:gridCol w="596758"/>
                <a:gridCol w="596758"/>
                <a:gridCol w="596758"/>
                <a:gridCol w="596758"/>
                <a:gridCol w="653994"/>
                <a:gridCol w="596758"/>
                <a:gridCol w="596758"/>
                <a:gridCol w="596758"/>
                <a:gridCol w="596758"/>
                <a:gridCol w="596758"/>
                <a:gridCol w="596758"/>
              </a:tblGrid>
              <a:tr h="2631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s-E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SEXO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EDAD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NSE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ESTRATO</a:t>
                      </a: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062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MASC.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FEM.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 A 34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 A 49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 Y MAS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BAJO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Mauricio </a:t>
                      </a:r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Macri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39,2%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Ernesto Sanz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Elisa </a:t>
                      </a:r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Carrió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Daniel Scioli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Florencio Randazzo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Sergio Massa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Margarita </a:t>
                      </a:r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Stolbizer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20,9%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2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7 CuadroTexto"/>
          <p:cNvSpPr txBox="1">
            <a:spLocks noChangeArrowheads="1"/>
          </p:cNvSpPr>
          <p:nvPr/>
        </p:nvSpPr>
        <p:spPr bwMode="auto">
          <a:xfrm>
            <a:off x="-15552" y="200517"/>
            <a:ext cx="6659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s-ES_tradnl"/>
            </a:defPPr>
            <a:lvl1pPr>
              <a:spcBef>
                <a:spcPct val="50000"/>
              </a:spcBef>
              <a:defRPr>
                <a:solidFill>
                  <a:srgbClr val="003366"/>
                </a:solidFill>
                <a:latin typeface="Calibri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s-AR" b="0" dirty="0" smtClean="0">
                <a:cs typeface="Arial" charset="0"/>
              </a:rPr>
              <a:t>Intención de voto a presidente</a:t>
            </a:r>
          </a:p>
          <a:p>
            <a:pPr>
              <a:spcBef>
                <a:spcPts val="0"/>
              </a:spcBef>
            </a:pPr>
            <a:r>
              <a:rPr lang="es-AR" b="0" dirty="0" smtClean="0">
                <a:cs typeface="Arial" charset="0"/>
              </a:rPr>
              <a:t>ESCENARIO 2</a:t>
            </a:r>
          </a:p>
        </p:txBody>
      </p:sp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1207203"/>
              </p:ext>
            </p:extLst>
          </p:nvPr>
        </p:nvGraphicFramePr>
        <p:xfrm>
          <a:off x="508012" y="980728"/>
          <a:ext cx="8889979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78 CuadroTexto"/>
          <p:cNvSpPr txBox="1">
            <a:spLocks noChangeArrowheads="1"/>
          </p:cNvSpPr>
          <p:nvPr/>
        </p:nvSpPr>
        <p:spPr bwMode="auto">
          <a:xfrm>
            <a:off x="38105" y="3751064"/>
            <a:ext cx="50720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ES" sz="1000" b="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Base: 1000 casos (Total entrevistados)</a:t>
            </a:r>
            <a:endParaRPr lang="es-ES" sz="1000" b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665894"/>
              </p:ext>
            </p:extLst>
          </p:nvPr>
        </p:nvGraphicFramePr>
        <p:xfrm>
          <a:off x="132353" y="4101598"/>
          <a:ext cx="9641294" cy="2279730"/>
        </p:xfrm>
        <a:graphic>
          <a:graphicData uri="http://schemas.openxmlformats.org/drawingml/2006/table">
            <a:tbl>
              <a:tblPr/>
              <a:tblGrid>
                <a:gridCol w="1826204"/>
                <a:gridCol w="596758"/>
                <a:gridCol w="596758"/>
                <a:gridCol w="596758"/>
                <a:gridCol w="596758"/>
                <a:gridCol w="596758"/>
                <a:gridCol w="596758"/>
                <a:gridCol w="653994"/>
                <a:gridCol w="596758"/>
                <a:gridCol w="596758"/>
                <a:gridCol w="596758"/>
                <a:gridCol w="596758"/>
                <a:gridCol w="596758"/>
                <a:gridCol w="596758"/>
              </a:tblGrid>
              <a:tr h="2631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s-E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SEXO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EDAD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NSE </a:t>
                      </a: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ESTRATO</a:t>
                      </a: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15" marR="90015" marT="46717" marB="46717" anchor="ctr" anchorCtr="1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062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MASC.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FEM.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 A 34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 A 49 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 Y MAS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BAJO</a:t>
                      </a:r>
                      <a:endParaRPr kumimoji="0" lang="es-E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III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</a:t>
                      </a:r>
                    </a:p>
                  </a:txBody>
                  <a:tcPr marL="91455" marR="91455" marT="45638" marB="45638" anchor="ctr" horzOverflow="overflow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Mauricio </a:t>
                      </a:r>
                      <a:r>
                        <a:rPr lang="es-AR" sz="11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Macri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Daniel Scioli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AR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Margarita </a:t>
                      </a:r>
                      <a:r>
                        <a:rPr lang="es-AR" sz="1100" b="0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Stolbizer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_tradnl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Jorge Altamira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_tradnl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20,6%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_tradnl" sz="1100" b="0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r>
                        <a:rPr lang="es-ES_tradnl" sz="11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s-ES_tradnl" sz="1100" b="0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endParaRPr lang="es-AR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7,2%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>
                          <a:effectLst/>
                          <a:latin typeface="+mn-lt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000" b="0" i="0" u="none" strike="noStrike" dirty="0">
                          <a:effectLst/>
                          <a:latin typeface="+mn-lt"/>
                        </a:rPr>
                        <a:t>26,0%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7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2_Diseño personaliz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iseño personalizado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Nueva</Template>
  <TotalTime>73570</TotalTime>
  <Words>1721</Words>
  <Application>Microsoft Office PowerPoint</Application>
  <PresentationFormat>A4 (210 x 297 mm)</PresentationFormat>
  <Paragraphs>803</Paragraphs>
  <Slides>24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11</vt:i4>
      </vt:variant>
      <vt:variant>
        <vt:lpstr>Títulos de diapositiva</vt:lpstr>
      </vt:variant>
      <vt:variant>
        <vt:i4>24</vt:i4>
      </vt:variant>
    </vt:vector>
  </HeadingPairs>
  <TitlesOfParts>
    <vt:vector size="35" baseType="lpstr">
      <vt:lpstr>3_Tema de Office</vt:lpstr>
      <vt:lpstr>6_Tema de Office</vt:lpstr>
      <vt:lpstr>1_Tema de Office</vt:lpstr>
      <vt:lpstr>7_Tema de Office</vt:lpstr>
      <vt:lpstr>8_Tema de Office</vt:lpstr>
      <vt:lpstr>4_Tema de Office</vt:lpstr>
      <vt:lpstr>54_Tema de Office</vt:lpstr>
      <vt:lpstr>9_Tema de Office</vt:lpstr>
      <vt:lpstr>5_Tema de Office</vt:lpstr>
      <vt:lpstr>55_Tema de Office</vt:lpstr>
      <vt:lpstr>10_Tema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MULTIMEDIOS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Escenario Córdoba</dc:title>
  <dc:creator>CEOP</dc:creator>
  <cp:lastModifiedBy>EUROCASE</cp:lastModifiedBy>
  <cp:revision>5446</cp:revision>
  <dcterms:created xsi:type="dcterms:W3CDTF">2002-09-23T20:35:37Z</dcterms:created>
  <dcterms:modified xsi:type="dcterms:W3CDTF">2015-06-06T23:08:48Z</dcterms:modified>
</cp:coreProperties>
</file>