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  <p:sldMasterId id="2147483705" r:id="rId6"/>
  </p:sldMasterIdLst>
  <p:notesMasterIdLst>
    <p:notesMasterId r:id="rId20"/>
  </p:notesMasterIdLst>
  <p:handoutMasterIdLst>
    <p:handoutMasterId r:id="rId21"/>
  </p:handoutMasterIdLst>
  <p:sldIdLst>
    <p:sldId id="256" r:id="rId7"/>
    <p:sldId id="257" r:id="rId8"/>
    <p:sldId id="276" r:id="rId9"/>
    <p:sldId id="259" r:id="rId10"/>
    <p:sldId id="286" r:id="rId11"/>
    <p:sldId id="288" r:id="rId12"/>
    <p:sldId id="289" r:id="rId13"/>
    <p:sldId id="292" r:id="rId14"/>
    <p:sldId id="290" r:id="rId15"/>
    <p:sldId id="294" r:id="rId16"/>
    <p:sldId id="297" r:id="rId17"/>
    <p:sldId id="296" r:id="rId18"/>
    <p:sldId id="268" r:id="rId1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fino, Estefania" initials="DE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7A7C"/>
    <a:srgbClr val="008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434" autoAdjust="0"/>
  </p:normalViewPr>
  <p:slideViewPr>
    <p:cSldViewPr snapToGrid="0">
      <p:cViewPr>
        <p:scale>
          <a:sx n="76" d="100"/>
          <a:sy n="76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6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2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\\admfl01\010Raiz\Archivos\Departamentos\D_Call%20Center\PEOP\2017\ENCUESTAS%20PARA%20CLIENTES\LEGISLATIVAS%20CABA%20(ENERO)\CUADRO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\\admfl01\010Raiz\Archivos\Departamentos\D_Call%20Center\PEOP\2017\ENCUESTAS%20PARA%20CLIENTES\LEGISLATIVAS%20CABA%20(ENERO)\CUADRO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\\admfl01\010Raiz\Archivos\Departamentos\D_Call%20Center\PEOP\2017\ENCUESTAS%20PARA%20CLIENTES\LEGISLATIVAS%20CABA%20(ENERO)\CUADROS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\\admfl01\010Raiz\Archivos\Departamentos\D_Call%20Center\PEOP\2017\ENCUESTAS%20PARA%20CLIENTES\LEGISLATIVAS%20CABA%20(ENERO)\CUADRO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\\admfl01\010Raiz\Archivos\Departamentos\D_Call%20Center\PEOP\2017\ENCUESTAS%20PARA%20CLIENTES\LEGISLATIVAS%20CABA%20(ENERO)\CUADRO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\\admfl01\010Raiz\Archivos\Departamentos\D_Call%20Center\PEOP\2017\ENCUESTAS%20PARA%20CLIENTES\LEGISLATIVAS%20CABA%20(ENERO)\CUADR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51560934505902"/>
          <c:y val="5.9564435527489752E-2"/>
          <c:w val="0.39602746929796917"/>
          <c:h val="0.80454795508443622"/>
        </c:manualLayout>
      </c:layout>
      <c:doughnutChart>
        <c:varyColors val="1"/>
        <c:ser>
          <c:idx val="0"/>
          <c:order val="0"/>
          <c:explosion val="1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Hoja1!$B$70:$B$73</c:f>
              <c:strCache>
                <c:ptCount val="4"/>
                <c:pt idx="0">
                  <c:v>El político</c:v>
                </c:pt>
                <c:pt idx="1">
                  <c:v>El partido al que pertenece</c:v>
                </c:pt>
                <c:pt idx="2">
                  <c:v>Ambos </c:v>
                </c:pt>
                <c:pt idx="3">
                  <c:v>Ns/Nc </c:v>
                </c:pt>
              </c:strCache>
            </c:strRef>
          </c:cat>
          <c:val>
            <c:numRef>
              <c:f>Hoja1!$C$70:$C$73</c:f>
              <c:numCache>
                <c:formatCode>###0.0</c:formatCode>
                <c:ptCount val="4"/>
                <c:pt idx="0">
                  <c:v>52.627073540101392</c:v>
                </c:pt>
                <c:pt idx="1">
                  <c:v>31.276268129833223</c:v>
                </c:pt>
                <c:pt idx="2">
                  <c:v>9.8650231442555878</c:v>
                </c:pt>
                <c:pt idx="3">
                  <c:v>6.2316351858097985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8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084785368518792"/>
          <c:y val="3.4225234262679309E-2"/>
          <c:w val="0.23626222216053006"/>
          <c:h val="0.476545994998081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Hoja1!$E$208</c:f>
              <c:strCache>
                <c:ptCount val="1"/>
                <c:pt idx="0">
                  <c:v>Muy buena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1.0001568487446523E-2"/>
                  <c:y val="4.0713461380241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Hoja1!$F$207:$Q$207</c:f>
              <c:strCache>
                <c:ptCount val="12"/>
                <c:pt idx="0">
                  <c:v>José Luis Gioja</c:v>
                </c:pt>
                <c:pt idx="1">
                  <c:v>Sergio Massa</c:v>
                </c:pt>
                <c:pt idx="2">
                  <c:v>Florencio Randazzo</c:v>
                </c:pt>
                <c:pt idx="3">
                  <c:v>Axel Kicillof</c:v>
                </c:pt>
                <c:pt idx="4">
                  <c:v>Juan Manuel Urtubey</c:v>
                </c:pt>
                <c:pt idx="5">
                  <c:v>Gerardo Morales</c:v>
                </c:pt>
                <c:pt idx="6">
                  <c:v>Cristina Fernández </c:v>
                </c:pt>
                <c:pt idx="7">
                  <c:v>Margarita Stolbizer</c:v>
                </c:pt>
                <c:pt idx="8">
                  <c:v>Ernesto Sanz</c:v>
                </c:pt>
                <c:pt idx="9">
                  <c:v>Mauricio Macri</c:v>
                </c:pt>
                <c:pt idx="10">
                  <c:v>Elisa Carrió</c:v>
                </c:pt>
                <c:pt idx="11">
                  <c:v>María Eugenia Vidal</c:v>
                </c:pt>
              </c:strCache>
            </c:strRef>
          </c:cat>
          <c:val>
            <c:numRef>
              <c:f>Hoja1!$F$208:$Q$208</c:f>
              <c:numCache>
                <c:formatCode>###0.0</c:formatCode>
                <c:ptCount val="12"/>
                <c:pt idx="0" formatCode="####.0">
                  <c:v>0.34005778391154129</c:v>
                </c:pt>
                <c:pt idx="1">
                  <c:v>3.7773554145492878</c:v>
                </c:pt>
                <c:pt idx="2">
                  <c:v>4.9075096378656191</c:v>
                </c:pt>
                <c:pt idx="3">
                  <c:v>5.9843951154750172</c:v>
                </c:pt>
                <c:pt idx="4">
                  <c:v>6.9839542514890889</c:v>
                </c:pt>
                <c:pt idx="5">
                  <c:v>9.8371977918067355</c:v>
                </c:pt>
                <c:pt idx="6">
                  <c:v>10.638305754078264</c:v>
                </c:pt>
                <c:pt idx="7">
                  <c:v>17.069457373381528</c:v>
                </c:pt>
                <c:pt idx="8">
                  <c:v>19.871812207796122</c:v>
                </c:pt>
                <c:pt idx="9">
                  <c:v>21.177486689099545</c:v>
                </c:pt>
                <c:pt idx="10">
                  <c:v>34.157118212488783</c:v>
                </c:pt>
                <c:pt idx="11">
                  <c:v>46.162438215654277</c:v>
                </c:pt>
              </c:numCache>
            </c:numRef>
          </c:val>
        </c:ser>
        <c:ser>
          <c:idx val="1"/>
          <c:order val="1"/>
          <c:tx>
            <c:strRef>
              <c:f>Hoja1!$E$209</c:f>
              <c:strCache>
                <c:ptCount val="1"/>
                <c:pt idx="0">
                  <c:v>Buena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Hoja1!$F$207:$Q$207</c:f>
              <c:strCache>
                <c:ptCount val="12"/>
                <c:pt idx="0">
                  <c:v>José Luis Gioja</c:v>
                </c:pt>
                <c:pt idx="1">
                  <c:v>Sergio Massa</c:v>
                </c:pt>
                <c:pt idx="2">
                  <c:v>Florencio Randazzo</c:v>
                </c:pt>
                <c:pt idx="3">
                  <c:v>Axel Kicillof</c:v>
                </c:pt>
                <c:pt idx="4">
                  <c:v>Juan Manuel Urtubey</c:v>
                </c:pt>
                <c:pt idx="5">
                  <c:v>Gerardo Morales</c:v>
                </c:pt>
                <c:pt idx="6">
                  <c:v>Cristina Fernández </c:v>
                </c:pt>
                <c:pt idx="7">
                  <c:v>Margarita Stolbizer</c:v>
                </c:pt>
                <c:pt idx="8">
                  <c:v>Ernesto Sanz</c:v>
                </c:pt>
                <c:pt idx="9">
                  <c:v>Mauricio Macri</c:v>
                </c:pt>
                <c:pt idx="10">
                  <c:v>Elisa Carrió</c:v>
                </c:pt>
                <c:pt idx="11">
                  <c:v>María Eugenia Vidal</c:v>
                </c:pt>
              </c:strCache>
            </c:strRef>
          </c:cat>
          <c:val>
            <c:numRef>
              <c:f>Hoja1!$F$209:$Q$209</c:f>
              <c:numCache>
                <c:formatCode>###0.0</c:formatCode>
                <c:ptCount val="12"/>
                <c:pt idx="0">
                  <c:v>10.892893237614011</c:v>
                </c:pt>
                <c:pt idx="1">
                  <c:v>23.503536057766183</c:v>
                </c:pt>
                <c:pt idx="2">
                  <c:v>25.657201446703361</c:v>
                </c:pt>
                <c:pt idx="3">
                  <c:v>14.828310166556895</c:v>
                </c:pt>
                <c:pt idx="4">
                  <c:v>38.606151569879103</c:v>
                </c:pt>
                <c:pt idx="5">
                  <c:v>33.189614757736273</c:v>
                </c:pt>
                <c:pt idx="6">
                  <c:v>7.4633038649216754</c:v>
                </c:pt>
                <c:pt idx="7">
                  <c:v>42.547520517718596</c:v>
                </c:pt>
                <c:pt idx="8">
                  <c:v>28.274531219010917</c:v>
                </c:pt>
                <c:pt idx="9">
                  <c:v>36.019758476247894</c:v>
                </c:pt>
                <c:pt idx="10">
                  <c:v>34.508818997569854</c:v>
                </c:pt>
                <c:pt idx="11">
                  <c:v>26.14436680374989</c:v>
                </c:pt>
              </c:numCache>
            </c:numRef>
          </c:val>
        </c:ser>
        <c:ser>
          <c:idx val="2"/>
          <c:order val="2"/>
          <c:tx>
            <c:strRef>
              <c:f>Hoja1!$E$210</c:f>
              <c:strCache>
                <c:ptCount val="1"/>
                <c:pt idx="0">
                  <c:v>Regular para bien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Hoja1!$F$207:$Q$207</c:f>
              <c:strCache>
                <c:ptCount val="12"/>
                <c:pt idx="0">
                  <c:v>José Luis Gioja</c:v>
                </c:pt>
                <c:pt idx="1">
                  <c:v>Sergio Massa</c:v>
                </c:pt>
                <c:pt idx="2">
                  <c:v>Florencio Randazzo</c:v>
                </c:pt>
                <c:pt idx="3">
                  <c:v>Axel Kicillof</c:v>
                </c:pt>
                <c:pt idx="4">
                  <c:v>Juan Manuel Urtubey</c:v>
                </c:pt>
                <c:pt idx="5">
                  <c:v>Gerardo Morales</c:v>
                </c:pt>
                <c:pt idx="6">
                  <c:v>Cristina Fernández </c:v>
                </c:pt>
                <c:pt idx="7">
                  <c:v>Margarita Stolbizer</c:v>
                </c:pt>
                <c:pt idx="8">
                  <c:v>Ernesto Sanz</c:v>
                </c:pt>
                <c:pt idx="9">
                  <c:v>Mauricio Macri</c:v>
                </c:pt>
                <c:pt idx="10">
                  <c:v>Elisa Carrió</c:v>
                </c:pt>
                <c:pt idx="11">
                  <c:v>María Eugenia Vidal</c:v>
                </c:pt>
              </c:strCache>
            </c:strRef>
          </c:cat>
          <c:val>
            <c:numRef>
              <c:f>Hoja1!$F$210:$Q$210</c:f>
              <c:numCache>
                <c:formatCode>###0.0</c:formatCode>
                <c:ptCount val="12"/>
                <c:pt idx="0">
                  <c:v>9.3645410806290457</c:v>
                </c:pt>
                <c:pt idx="1">
                  <c:v>15.335185708075947</c:v>
                </c:pt>
                <c:pt idx="2">
                  <c:v>18.718391176010101</c:v>
                </c:pt>
                <c:pt idx="3">
                  <c:v>4.7745133975031679</c:v>
                </c:pt>
                <c:pt idx="4">
                  <c:v>15.655185898479123</c:v>
                </c:pt>
                <c:pt idx="5">
                  <c:v>9.9992362759371272</c:v>
                </c:pt>
                <c:pt idx="6">
                  <c:v>6.4110729125385761</c:v>
                </c:pt>
                <c:pt idx="7">
                  <c:v>13.416052128553078</c:v>
                </c:pt>
                <c:pt idx="8">
                  <c:v>8.6601107190677986</c:v>
                </c:pt>
                <c:pt idx="9">
                  <c:v>12.770907790751272</c:v>
                </c:pt>
                <c:pt idx="10">
                  <c:v>7.1135147892314459</c:v>
                </c:pt>
                <c:pt idx="11">
                  <c:v>6.4078425843209201</c:v>
                </c:pt>
              </c:numCache>
            </c:numRef>
          </c:val>
        </c:ser>
        <c:ser>
          <c:idx val="3"/>
          <c:order val="3"/>
          <c:tx>
            <c:strRef>
              <c:f>Hoja1!$E$211</c:f>
              <c:strCache>
                <c:ptCount val="1"/>
                <c:pt idx="0">
                  <c:v>Regular para mal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Hoja1!$F$207:$Q$207</c:f>
              <c:strCache>
                <c:ptCount val="12"/>
                <c:pt idx="0">
                  <c:v>José Luis Gioja</c:v>
                </c:pt>
                <c:pt idx="1">
                  <c:v>Sergio Massa</c:v>
                </c:pt>
                <c:pt idx="2">
                  <c:v>Florencio Randazzo</c:v>
                </c:pt>
                <c:pt idx="3">
                  <c:v>Axel Kicillof</c:v>
                </c:pt>
                <c:pt idx="4">
                  <c:v>Juan Manuel Urtubey</c:v>
                </c:pt>
                <c:pt idx="5">
                  <c:v>Gerardo Morales</c:v>
                </c:pt>
                <c:pt idx="6">
                  <c:v>Cristina Fernández </c:v>
                </c:pt>
                <c:pt idx="7">
                  <c:v>Margarita Stolbizer</c:v>
                </c:pt>
                <c:pt idx="8">
                  <c:v>Ernesto Sanz</c:v>
                </c:pt>
                <c:pt idx="9">
                  <c:v>Mauricio Macri</c:v>
                </c:pt>
                <c:pt idx="10">
                  <c:v>Elisa Carrió</c:v>
                </c:pt>
                <c:pt idx="11">
                  <c:v>María Eugenia Vidal</c:v>
                </c:pt>
              </c:strCache>
            </c:strRef>
          </c:cat>
          <c:val>
            <c:numRef>
              <c:f>Hoja1!$F$211:$Q$211</c:f>
              <c:numCache>
                <c:formatCode>###0.0</c:formatCode>
                <c:ptCount val="12"/>
                <c:pt idx="0">
                  <c:v>18.204356321210099</c:v>
                </c:pt>
                <c:pt idx="1">
                  <c:v>25.149220338307686</c:v>
                </c:pt>
                <c:pt idx="2">
                  <c:v>15.254842090213144</c:v>
                </c:pt>
                <c:pt idx="3">
                  <c:v>7.100526297817944</c:v>
                </c:pt>
                <c:pt idx="4">
                  <c:v>9.9510673413260431</c:v>
                </c:pt>
                <c:pt idx="5">
                  <c:v>6.2978905035432957</c:v>
                </c:pt>
                <c:pt idx="6">
                  <c:v>5.7789976804016847</c:v>
                </c:pt>
                <c:pt idx="7">
                  <c:v>10.3379831185696</c:v>
                </c:pt>
                <c:pt idx="8">
                  <c:v>7.9118549955375217</c:v>
                </c:pt>
                <c:pt idx="9">
                  <c:v>7.9732677000249206</c:v>
                </c:pt>
                <c:pt idx="10">
                  <c:v>8.9305484999424767</c:v>
                </c:pt>
                <c:pt idx="11">
                  <c:v>7.3598892160569171</c:v>
                </c:pt>
              </c:numCache>
            </c:numRef>
          </c:val>
        </c:ser>
        <c:ser>
          <c:idx val="4"/>
          <c:order val="4"/>
          <c:tx>
            <c:strRef>
              <c:f>Hoja1!$E$212</c:f>
              <c:strCache>
                <c:ptCount val="1"/>
                <c:pt idx="0">
                  <c:v>Mala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Hoja1!$F$207:$Q$207</c:f>
              <c:strCache>
                <c:ptCount val="12"/>
                <c:pt idx="0">
                  <c:v>José Luis Gioja</c:v>
                </c:pt>
                <c:pt idx="1">
                  <c:v>Sergio Massa</c:v>
                </c:pt>
                <c:pt idx="2">
                  <c:v>Florencio Randazzo</c:v>
                </c:pt>
                <c:pt idx="3">
                  <c:v>Axel Kicillof</c:v>
                </c:pt>
                <c:pt idx="4">
                  <c:v>Juan Manuel Urtubey</c:v>
                </c:pt>
                <c:pt idx="5">
                  <c:v>Gerardo Morales</c:v>
                </c:pt>
                <c:pt idx="6">
                  <c:v>Cristina Fernández </c:v>
                </c:pt>
                <c:pt idx="7">
                  <c:v>Margarita Stolbizer</c:v>
                </c:pt>
                <c:pt idx="8">
                  <c:v>Ernesto Sanz</c:v>
                </c:pt>
                <c:pt idx="9">
                  <c:v>Mauricio Macri</c:v>
                </c:pt>
                <c:pt idx="10">
                  <c:v>Elisa Carrió</c:v>
                </c:pt>
                <c:pt idx="11">
                  <c:v>María Eugenia Vidal</c:v>
                </c:pt>
              </c:strCache>
            </c:strRef>
          </c:cat>
          <c:val>
            <c:numRef>
              <c:f>Hoja1!$F$212:$Q$212</c:f>
              <c:numCache>
                <c:formatCode>###0.0</c:formatCode>
                <c:ptCount val="12"/>
                <c:pt idx="0">
                  <c:v>28.833683183189631</c:v>
                </c:pt>
                <c:pt idx="1">
                  <c:v>19.470030778713131</c:v>
                </c:pt>
                <c:pt idx="2">
                  <c:v>19.760796786654513</c:v>
                </c:pt>
                <c:pt idx="3">
                  <c:v>18.670110916956585</c:v>
                </c:pt>
                <c:pt idx="4">
                  <c:v>12.678836718693619</c:v>
                </c:pt>
                <c:pt idx="5">
                  <c:v>12.777343495156392</c:v>
                </c:pt>
                <c:pt idx="6">
                  <c:v>19.437627688415692</c:v>
                </c:pt>
                <c:pt idx="7">
                  <c:v>8.9189822742504816</c:v>
                </c:pt>
                <c:pt idx="8">
                  <c:v>18.390707679691708</c:v>
                </c:pt>
                <c:pt idx="9">
                  <c:v>12.014120392278919</c:v>
                </c:pt>
                <c:pt idx="10">
                  <c:v>9.1172683807163004</c:v>
                </c:pt>
                <c:pt idx="11">
                  <c:v>8.1559453519060501</c:v>
                </c:pt>
              </c:numCache>
            </c:numRef>
          </c:val>
        </c:ser>
        <c:ser>
          <c:idx val="5"/>
          <c:order val="5"/>
          <c:tx>
            <c:strRef>
              <c:f>Hoja1!$E$213</c:f>
              <c:strCache>
                <c:ptCount val="1"/>
                <c:pt idx="0">
                  <c:v>Muy mala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Hoja1!$F$207:$Q$207</c:f>
              <c:strCache>
                <c:ptCount val="12"/>
                <c:pt idx="0">
                  <c:v>José Luis Gioja</c:v>
                </c:pt>
                <c:pt idx="1">
                  <c:v>Sergio Massa</c:v>
                </c:pt>
                <c:pt idx="2">
                  <c:v>Florencio Randazzo</c:v>
                </c:pt>
                <c:pt idx="3">
                  <c:v>Axel Kicillof</c:v>
                </c:pt>
                <c:pt idx="4">
                  <c:v>Juan Manuel Urtubey</c:v>
                </c:pt>
                <c:pt idx="5">
                  <c:v>Gerardo Morales</c:v>
                </c:pt>
                <c:pt idx="6">
                  <c:v>Cristina Fernández </c:v>
                </c:pt>
                <c:pt idx="7">
                  <c:v>Margarita Stolbizer</c:v>
                </c:pt>
                <c:pt idx="8">
                  <c:v>Ernesto Sanz</c:v>
                </c:pt>
                <c:pt idx="9">
                  <c:v>Mauricio Macri</c:v>
                </c:pt>
                <c:pt idx="10">
                  <c:v>Elisa Carrió</c:v>
                </c:pt>
                <c:pt idx="11">
                  <c:v>María Eugenia Vidal</c:v>
                </c:pt>
              </c:strCache>
            </c:strRef>
          </c:cat>
          <c:val>
            <c:numRef>
              <c:f>Hoja1!$F$213:$Q$213</c:f>
              <c:numCache>
                <c:formatCode>###0.0</c:formatCode>
                <c:ptCount val="12"/>
                <c:pt idx="0">
                  <c:v>9.8399981773501555</c:v>
                </c:pt>
                <c:pt idx="1">
                  <c:v>9.6374299186243206</c:v>
                </c:pt>
                <c:pt idx="2">
                  <c:v>7.1278564484366544</c:v>
                </c:pt>
                <c:pt idx="3">
                  <c:v>42.953971815223198</c:v>
                </c:pt>
                <c:pt idx="4">
                  <c:v>6.0445755735478457</c:v>
                </c:pt>
                <c:pt idx="5">
                  <c:v>9.3521533573273281</c:v>
                </c:pt>
                <c:pt idx="6">
                  <c:v>46.997085545290879</c:v>
                </c:pt>
                <c:pt idx="7">
                  <c:v>5.2828265598392194</c:v>
                </c:pt>
                <c:pt idx="8">
                  <c:v>5.0913965035180748</c:v>
                </c:pt>
                <c:pt idx="9">
                  <c:v>10.04445895159745</c:v>
                </c:pt>
                <c:pt idx="10">
                  <c:v>5.7679132208312813</c:v>
                </c:pt>
                <c:pt idx="11">
                  <c:v>5.2479858481297716</c:v>
                </c:pt>
              </c:numCache>
            </c:numRef>
          </c:val>
        </c:ser>
        <c:ser>
          <c:idx val="6"/>
          <c:order val="6"/>
          <c:tx>
            <c:strRef>
              <c:f>Hoja1!$E$214</c:f>
              <c:strCache>
                <c:ptCount val="1"/>
                <c:pt idx="0">
                  <c:v>No lo conoce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1"/>
              <c:layout>
                <c:manualLayout>
                  <c:x val="2.5003921218616304E-2"/>
                  <c:y val="-1.88267942342585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0004705462339444E-2"/>
                  <c:y val="-7.5307176937028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3.1671633543580532E-2"/>
                  <c:y val="5.6480382702771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8337777381098481E-2"/>
                  <c:y val="-1.88267942342575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2.1670065056134131E-2"/>
                  <c:y val="1.8826794234257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Hoja1!$F$207:$Q$207</c:f>
              <c:strCache>
                <c:ptCount val="12"/>
                <c:pt idx="0">
                  <c:v>José Luis Gioja</c:v>
                </c:pt>
                <c:pt idx="1">
                  <c:v>Sergio Massa</c:v>
                </c:pt>
                <c:pt idx="2">
                  <c:v>Florencio Randazzo</c:v>
                </c:pt>
                <c:pt idx="3">
                  <c:v>Axel Kicillof</c:v>
                </c:pt>
                <c:pt idx="4">
                  <c:v>Juan Manuel Urtubey</c:v>
                </c:pt>
                <c:pt idx="5">
                  <c:v>Gerardo Morales</c:v>
                </c:pt>
                <c:pt idx="6">
                  <c:v>Cristina Fernández </c:v>
                </c:pt>
                <c:pt idx="7">
                  <c:v>Margarita Stolbizer</c:v>
                </c:pt>
                <c:pt idx="8">
                  <c:v>Ernesto Sanz</c:v>
                </c:pt>
                <c:pt idx="9">
                  <c:v>Mauricio Macri</c:v>
                </c:pt>
                <c:pt idx="10">
                  <c:v>Elisa Carrió</c:v>
                </c:pt>
                <c:pt idx="11">
                  <c:v>María Eugenia Vidal</c:v>
                </c:pt>
              </c:strCache>
            </c:strRef>
          </c:cat>
          <c:val>
            <c:numRef>
              <c:f>Hoja1!$F$214:$Q$214</c:f>
              <c:numCache>
                <c:formatCode>####.0</c:formatCode>
                <c:ptCount val="12"/>
                <c:pt idx="0" formatCode="###0.0">
                  <c:v>18.240849625073661</c:v>
                </c:pt>
                <c:pt idx="1">
                  <c:v>0.13612484107236228</c:v>
                </c:pt>
                <c:pt idx="2" formatCode="###0.0">
                  <c:v>6.225602552661786</c:v>
                </c:pt>
                <c:pt idx="3" formatCode="###0.0">
                  <c:v>4.806271573789223</c:v>
                </c:pt>
                <c:pt idx="4" formatCode="###0.0">
                  <c:v>7.2142442157691082</c:v>
                </c:pt>
                <c:pt idx="5" formatCode="###0.0">
                  <c:v>15.687809718274481</c:v>
                </c:pt>
                <c:pt idx="6" formatCode="###0.0">
                  <c:v>1.7224175315728094</c:v>
                </c:pt>
                <c:pt idx="7">
                  <c:v>0.48600988610952894</c:v>
                </c:pt>
                <c:pt idx="8" formatCode="###0.0">
                  <c:v>9.8501325403859639</c:v>
                </c:pt>
                <c:pt idx="10">
                  <c:v>7.4873365087798752E-2</c:v>
                </c:pt>
                <c:pt idx="11">
                  <c:v>0.19534944444976526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33650688"/>
        <c:axId val="133677056"/>
      </c:barChart>
      <c:catAx>
        <c:axId val="133650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3677056"/>
        <c:crosses val="autoZero"/>
        <c:auto val="1"/>
        <c:lblAlgn val="ctr"/>
        <c:lblOffset val="100"/>
        <c:noMultiLvlLbl val="0"/>
      </c:catAx>
      <c:valAx>
        <c:axId val="133677056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3365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6598370741868303E-3"/>
          <c:y val="1.4814814814814815E-2"/>
          <c:w val="0.87868952588063898"/>
          <c:h val="3.78961796442111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7593345863607E-2"/>
          <c:y val="0.19512190080509306"/>
          <c:w val="0.9686481330827279"/>
          <c:h val="0.66274041691212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Hoja1!$F$218</c:f>
              <c:strCache>
                <c:ptCount val="1"/>
                <c:pt idx="0">
                  <c:v>Imagen positiva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Hoja1!$G$217:$R$217</c:f>
              <c:strCache>
                <c:ptCount val="12"/>
                <c:pt idx="0">
                  <c:v>Vidal</c:v>
                </c:pt>
                <c:pt idx="1">
                  <c:v>Carrió</c:v>
                </c:pt>
                <c:pt idx="2">
                  <c:v> Stolbizer</c:v>
                </c:pt>
                <c:pt idx="3">
                  <c:v>Macri</c:v>
                </c:pt>
                <c:pt idx="4">
                  <c:v>Sanz</c:v>
                </c:pt>
                <c:pt idx="5">
                  <c:v>Urtubey</c:v>
                </c:pt>
                <c:pt idx="6">
                  <c:v>Morales</c:v>
                </c:pt>
                <c:pt idx="7">
                  <c:v>Randazzo</c:v>
                </c:pt>
                <c:pt idx="8">
                  <c:v>Massa</c:v>
                </c:pt>
                <c:pt idx="9">
                  <c:v> Kicillof</c:v>
                </c:pt>
                <c:pt idx="10">
                  <c:v>Fernández de Kirchner </c:v>
                </c:pt>
                <c:pt idx="11">
                  <c:v> Gioja</c:v>
                </c:pt>
              </c:strCache>
            </c:strRef>
          </c:cat>
          <c:val>
            <c:numRef>
              <c:f>Hoja1!$G$218:$R$218</c:f>
              <c:numCache>
                <c:formatCode>General</c:formatCode>
                <c:ptCount val="12"/>
                <c:pt idx="0">
                  <c:v>72.3</c:v>
                </c:pt>
                <c:pt idx="1">
                  <c:v>68.7</c:v>
                </c:pt>
                <c:pt idx="2">
                  <c:v>59.6</c:v>
                </c:pt>
                <c:pt idx="3">
                  <c:v>57.2</c:v>
                </c:pt>
                <c:pt idx="4">
                  <c:v>48.1</c:v>
                </c:pt>
                <c:pt idx="5">
                  <c:v>45.6</c:v>
                </c:pt>
                <c:pt idx="6">
                  <c:v>43</c:v>
                </c:pt>
                <c:pt idx="7">
                  <c:v>30.6</c:v>
                </c:pt>
                <c:pt idx="8">
                  <c:v>27.3</c:v>
                </c:pt>
                <c:pt idx="9">
                  <c:v>20.8</c:v>
                </c:pt>
                <c:pt idx="10">
                  <c:v>18.100000000000001</c:v>
                </c:pt>
                <c:pt idx="11">
                  <c:v>11.2</c:v>
                </c:pt>
              </c:numCache>
            </c:numRef>
          </c:val>
        </c:ser>
        <c:ser>
          <c:idx val="1"/>
          <c:order val="1"/>
          <c:tx>
            <c:strRef>
              <c:f>Hoja1!$F$219</c:f>
              <c:strCache>
                <c:ptCount val="1"/>
                <c:pt idx="0">
                  <c:v>Imagen negativa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8"/>
              <c:layout>
                <c:manualLayout>
                  <c:x val="4.27525457962801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Hoja1!$G$217:$R$217</c:f>
              <c:strCache>
                <c:ptCount val="12"/>
                <c:pt idx="0">
                  <c:v>Vidal</c:v>
                </c:pt>
                <c:pt idx="1">
                  <c:v>Carrió</c:v>
                </c:pt>
                <c:pt idx="2">
                  <c:v> Stolbizer</c:v>
                </c:pt>
                <c:pt idx="3">
                  <c:v>Macri</c:v>
                </c:pt>
                <c:pt idx="4">
                  <c:v>Sanz</c:v>
                </c:pt>
                <c:pt idx="5">
                  <c:v>Urtubey</c:v>
                </c:pt>
                <c:pt idx="6">
                  <c:v>Morales</c:v>
                </c:pt>
                <c:pt idx="7">
                  <c:v>Randazzo</c:v>
                </c:pt>
                <c:pt idx="8">
                  <c:v>Massa</c:v>
                </c:pt>
                <c:pt idx="9">
                  <c:v> Kicillof</c:v>
                </c:pt>
                <c:pt idx="10">
                  <c:v>Fernández de Kirchner </c:v>
                </c:pt>
                <c:pt idx="11">
                  <c:v> Gioja</c:v>
                </c:pt>
              </c:strCache>
            </c:strRef>
          </c:cat>
          <c:val>
            <c:numRef>
              <c:f>Hoja1!$G$219:$R$219</c:f>
              <c:numCache>
                <c:formatCode>General</c:formatCode>
                <c:ptCount val="12"/>
                <c:pt idx="0">
                  <c:v>13.4</c:v>
                </c:pt>
                <c:pt idx="1">
                  <c:v>14.9</c:v>
                </c:pt>
                <c:pt idx="2">
                  <c:v>14.2</c:v>
                </c:pt>
                <c:pt idx="3">
                  <c:v>22.1</c:v>
                </c:pt>
                <c:pt idx="4">
                  <c:v>23.5</c:v>
                </c:pt>
                <c:pt idx="5">
                  <c:v>18.7</c:v>
                </c:pt>
                <c:pt idx="6">
                  <c:v>22.1</c:v>
                </c:pt>
                <c:pt idx="7">
                  <c:v>26.9</c:v>
                </c:pt>
                <c:pt idx="8">
                  <c:v>29.1</c:v>
                </c:pt>
                <c:pt idx="9">
                  <c:v>61.6</c:v>
                </c:pt>
                <c:pt idx="10">
                  <c:v>66.400000000000006</c:v>
                </c:pt>
                <c:pt idx="11">
                  <c:v>38.700000000000003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3741952"/>
        <c:axId val="133751936"/>
      </c:barChart>
      <c:catAx>
        <c:axId val="13374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3751936"/>
        <c:crosses val="autoZero"/>
        <c:auto val="1"/>
        <c:lblAlgn val="ctr"/>
        <c:lblOffset val="100"/>
        <c:noMultiLvlLbl val="0"/>
      </c:catAx>
      <c:valAx>
        <c:axId val="133751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374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67411340228693E-2"/>
          <c:y val="0.31549659661151686"/>
          <c:w val="0.96875519651740094"/>
          <c:h val="0.26869605279204323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Hoja1!$B$220:$B$229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strCache>
            </c:strRef>
          </c:cat>
          <c:val>
            <c:numRef>
              <c:f>Hoja1!$C$220:$C$229</c:f>
              <c:numCache>
                <c:formatCode>###0.0</c:formatCode>
                <c:ptCount val="10"/>
                <c:pt idx="0">
                  <c:v>10.198856356325278</c:v>
                </c:pt>
                <c:pt idx="1">
                  <c:v>7.5648471115213143</c:v>
                </c:pt>
                <c:pt idx="2">
                  <c:v>5.9363125532761867</c:v>
                </c:pt>
                <c:pt idx="3">
                  <c:v>5.5615253820976402</c:v>
                </c:pt>
                <c:pt idx="4">
                  <c:v>12.083170337395014</c:v>
                </c:pt>
                <c:pt idx="5">
                  <c:v>13.956444004793942</c:v>
                </c:pt>
                <c:pt idx="6">
                  <c:v>23.777845242096014</c:v>
                </c:pt>
                <c:pt idx="7">
                  <c:v>13.037182421356128</c:v>
                </c:pt>
                <c:pt idx="8">
                  <c:v>5.5074754459066977</c:v>
                </c:pt>
                <c:pt idx="9">
                  <c:v>2.3763411452317769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9962496"/>
        <c:axId val="189998208"/>
      </c:barChart>
      <c:catAx>
        <c:axId val="18996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89998208"/>
        <c:crosses val="autoZero"/>
        <c:auto val="1"/>
        <c:lblAlgn val="ctr"/>
        <c:lblOffset val="100"/>
        <c:noMultiLvlLbl val="0"/>
      </c:catAx>
      <c:valAx>
        <c:axId val="189998208"/>
        <c:scaling>
          <c:orientation val="minMax"/>
        </c:scaling>
        <c:delete val="1"/>
        <c:axPos val="l"/>
        <c:numFmt formatCode="###0.0" sourceLinked="1"/>
        <c:majorTickMark val="none"/>
        <c:minorTickMark val="none"/>
        <c:tickLblPos val="nextTo"/>
        <c:crossAx val="189962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137073100484087"/>
          <c:y val="0.11672887275613035"/>
          <c:w val="0.73862926899515913"/>
          <c:h val="0.8623376343145052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Hoja1!$F$284</c:f>
              <c:strCache>
                <c:ptCount val="1"/>
                <c:pt idx="0">
                  <c:v>Muy buena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Hoja1!$G$283:$L$283</c:f>
              <c:strCache>
                <c:ptCount val="6"/>
                <c:pt idx="0">
                  <c:v>Nicolás Dujovne </c:v>
                </c:pt>
                <c:pt idx="1">
                  <c:v>Esteban Bullrich</c:v>
                </c:pt>
                <c:pt idx="2">
                  <c:v>Patricia Bullrich</c:v>
                </c:pt>
                <c:pt idx="3">
                  <c:v>Rogelio Frigerio </c:v>
                </c:pt>
                <c:pt idx="4">
                  <c:v>Juan José Aranguren </c:v>
                </c:pt>
                <c:pt idx="5">
                  <c:v>Marcos Peña </c:v>
                </c:pt>
              </c:strCache>
            </c:strRef>
          </c:cat>
          <c:val>
            <c:numRef>
              <c:f>Hoja1!$G$284:$L$284</c:f>
              <c:numCache>
                <c:formatCode>###0.0</c:formatCode>
                <c:ptCount val="6"/>
                <c:pt idx="0">
                  <c:v>5.3952998048586114</c:v>
                </c:pt>
                <c:pt idx="1">
                  <c:v>24.015760622392122</c:v>
                </c:pt>
                <c:pt idx="2">
                  <c:v>7.5084382487828298</c:v>
                </c:pt>
                <c:pt idx="3">
                  <c:v>20.513451745048066</c:v>
                </c:pt>
                <c:pt idx="4">
                  <c:v>8.9834794335482204</c:v>
                </c:pt>
                <c:pt idx="5">
                  <c:v>14.842228695873601</c:v>
                </c:pt>
              </c:numCache>
            </c:numRef>
          </c:val>
        </c:ser>
        <c:ser>
          <c:idx val="1"/>
          <c:order val="1"/>
          <c:tx>
            <c:strRef>
              <c:f>Hoja1!$F$285</c:f>
              <c:strCache>
                <c:ptCount val="1"/>
                <c:pt idx="0">
                  <c:v>Buena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Hoja1!$G$283:$L$283</c:f>
              <c:strCache>
                <c:ptCount val="6"/>
                <c:pt idx="0">
                  <c:v>Nicolás Dujovne </c:v>
                </c:pt>
                <c:pt idx="1">
                  <c:v>Esteban Bullrich</c:v>
                </c:pt>
                <c:pt idx="2">
                  <c:v>Patricia Bullrich</c:v>
                </c:pt>
                <c:pt idx="3">
                  <c:v>Rogelio Frigerio </c:v>
                </c:pt>
                <c:pt idx="4">
                  <c:v>Juan José Aranguren </c:v>
                </c:pt>
                <c:pt idx="5">
                  <c:v>Marcos Peña </c:v>
                </c:pt>
              </c:strCache>
            </c:strRef>
          </c:cat>
          <c:val>
            <c:numRef>
              <c:f>Hoja1!$G$285:$L$285</c:f>
              <c:numCache>
                <c:formatCode>###0.0</c:formatCode>
                <c:ptCount val="6"/>
                <c:pt idx="0">
                  <c:v>27.575767904162287</c:v>
                </c:pt>
                <c:pt idx="1">
                  <c:v>27.952150140143068</c:v>
                </c:pt>
                <c:pt idx="2">
                  <c:v>37.953062889538444</c:v>
                </c:pt>
                <c:pt idx="3">
                  <c:v>26.365841023820959</c:v>
                </c:pt>
                <c:pt idx="4">
                  <c:v>30.420046891006816</c:v>
                </c:pt>
                <c:pt idx="5">
                  <c:v>36.588859010235232</c:v>
                </c:pt>
              </c:numCache>
            </c:numRef>
          </c:val>
        </c:ser>
        <c:ser>
          <c:idx val="2"/>
          <c:order val="2"/>
          <c:tx>
            <c:strRef>
              <c:f>Hoja1!$F$286</c:f>
              <c:strCache>
                <c:ptCount val="1"/>
                <c:pt idx="0">
                  <c:v>Regular para bien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Hoja1!$G$283:$L$283</c:f>
              <c:strCache>
                <c:ptCount val="6"/>
                <c:pt idx="0">
                  <c:v>Nicolás Dujovne </c:v>
                </c:pt>
                <c:pt idx="1">
                  <c:v>Esteban Bullrich</c:v>
                </c:pt>
                <c:pt idx="2">
                  <c:v>Patricia Bullrich</c:v>
                </c:pt>
                <c:pt idx="3">
                  <c:v>Rogelio Frigerio </c:v>
                </c:pt>
                <c:pt idx="4">
                  <c:v>Juan José Aranguren </c:v>
                </c:pt>
                <c:pt idx="5">
                  <c:v>Marcos Peña </c:v>
                </c:pt>
              </c:strCache>
            </c:strRef>
          </c:cat>
          <c:val>
            <c:numRef>
              <c:f>Hoja1!$G$286:$L$286</c:f>
              <c:numCache>
                <c:formatCode>###0.0</c:formatCode>
                <c:ptCount val="6"/>
                <c:pt idx="0">
                  <c:v>6.9863055390870841</c:v>
                </c:pt>
                <c:pt idx="1">
                  <c:v>8.6078944166685343</c:v>
                </c:pt>
                <c:pt idx="2">
                  <c:v>12.530516093013407</c:v>
                </c:pt>
                <c:pt idx="3">
                  <c:v>12.969491402192576</c:v>
                </c:pt>
                <c:pt idx="4">
                  <c:v>13.370303540871586</c:v>
                </c:pt>
                <c:pt idx="5">
                  <c:v>13.290435574524341</c:v>
                </c:pt>
              </c:numCache>
            </c:numRef>
          </c:val>
        </c:ser>
        <c:ser>
          <c:idx val="3"/>
          <c:order val="3"/>
          <c:tx>
            <c:strRef>
              <c:f>Hoja1!$F$287</c:f>
              <c:strCache>
                <c:ptCount val="1"/>
                <c:pt idx="0">
                  <c:v>Regular para mal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Hoja1!$G$283:$L$283</c:f>
              <c:strCache>
                <c:ptCount val="6"/>
                <c:pt idx="0">
                  <c:v>Nicolás Dujovne </c:v>
                </c:pt>
                <c:pt idx="1">
                  <c:v>Esteban Bullrich</c:v>
                </c:pt>
                <c:pt idx="2">
                  <c:v>Patricia Bullrich</c:v>
                </c:pt>
                <c:pt idx="3">
                  <c:v>Rogelio Frigerio </c:v>
                </c:pt>
                <c:pt idx="4">
                  <c:v>Juan José Aranguren </c:v>
                </c:pt>
                <c:pt idx="5">
                  <c:v>Marcos Peña </c:v>
                </c:pt>
              </c:strCache>
            </c:strRef>
          </c:cat>
          <c:val>
            <c:numRef>
              <c:f>Hoja1!$G$287:$L$287</c:f>
              <c:numCache>
                <c:formatCode>###0.0</c:formatCode>
                <c:ptCount val="6"/>
                <c:pt idx="0">
                  <c:v>6.1748457230912495</c:v>
                </c:pt>
                <c:pt idx="1">
                  <c:v>9.6758381054505929</c:v>
                </c:pt>
                <c:pt idx="2">
                  <c:v>10.733325004473592</c:v>
                </c:pt>
                <c:pt idx="3">
                  <c:v>13.079597033925296</c:v>
                </c:pt>
                <c:pt idx="4">
                  <c:v>13.604178919952902</c:v>
                </c:pt>
                <c:pt idx="5">
                  <c:v>12.610818079006775</c:v>
                </c:pt>
              </c:numCache>
            </c:numRef>
          </c:val>
        </c:ser>
        <c:ser>
          <c:idx val="4"/>
          <c:order val="4"/>
          <c:tx>
            <c:strRef>
              <c:f>Hoja1!$F$288</c:f>
              <c:strCache>
                <c:ptCount val="1"/>
                <c:pt idx="0">
                  <c:v>Mala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Hoja1!$G$283:$L$283</c:f>
              <c:strCache>
                <c:ptCount val="6"/>
                <c:pt idx="0">
                  <c:v>Nicolás Dujovne </c:v>
                </c:pt>
                <c:pt idx="1">
                  <c:v>Esteban Bullrich</c:v>
                </c:pt>
                <c:pt idx="2">
                  <c:v>Patricia Bullrich</c:v>
                </c:pt>
                <c:pt idx="3">
                  <c:v>Rogelio Frigerio </c:v>
                </c:pt>
                <c:pt idx="4">
                  <c:v>Juan José Aranguren </c:v>
                </c:pt>
                <c:pt idx="5">
                  <c:v>Marcos Peña </c:v>
                </c:pt>
              </c:strCache>
            </c:strRef>
          </c:cat>
          <c:val>
            <c:numRef>
              <c:f>Hoja1!$G$288:$L$288</c:f>
              <c:numCache>
                <c:formatCode>###0.0</c:formatCode>
                <c:ptCount val="6"/>
                <c:pt idx="0">
                  <c:v>8.7399742211746343</c:v>
                </c:pt>
                <c:pt idx="1">
                  <c:v>10.283890635878196</c:v>
                </c:pt>
                <c:pt idx="2">
                  <c:v>17.12791038320962</c:v>
                </c:pt>
                <c:pt idx="3">
                  <c:v>12.878410733795249</c:v>
                </c:pt>
                <c:pt idx="4">
                  <c:v>14.845277547094117</c:v>
                </c:pt>
                <c:pt idx="5">
                  <c:v>10.102600467399943</c:v>
                </c:pt>
              </c:numCache>
            </c:numRef>
          </c:val>
        </c:ser>
        <c:ser>
          <c:idx val="5"/>
          <c:order val="5"/>
          <c:tx>
            <c:strRef>
              <c:f>Hoja1!$F$289</c:f>
              <c:strCache>
                <c:ptCount val="1"/>
                <c:pt idx="0">
                  <c:v>Muy mala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Hoja1!$G$283:$L$283</c:f>
              <c:strCache>
                <c:ptCount val="6"/>
                <c:pt idx="0">
                  <c:v>Nicolás Dujovne </c:v>
                </c:pt>
                <c:pt idx="1">
                  <c:v>Esteban Bullrich</c:v>
                </c:pt>
                <c:pt idx="2">
                  <c:v>Patricia Bullrich</c:v>
                </c:pt>
                <c:pt idx="3">
                  <c:v>Rogelio Frigerio </c:v>
                </c:pt>
                <c:pt idx="4">
                  <c:v>Juan José Aranguren </c:v>
                </c:pt>
                <c:pt idx="5">
                  <c:v>Marcos Peña </c:v>
                </c:pt>
              </c:strCache>
            </c:strRef>
          </c:cat>
          <c:val>
            <c:numRef>
              <c:f>Hoja1!$G$289:$L$289</c:f>
              <c:numCache>
                <c:formatCode>###0.0</c:formatCode>
                <c:ptCount val="6"/>
                <c:pt idx="0">
                  <c:v>4.5878071436629462</c:v>
                </c:pt>
                <c:pt idx="1">
                  <c:v>8.4774582670266074</c:v>
                </c:pt>
                <c:pt idx="2">
                  <c:v>12.661448992416851</c:v>
                </c:pt>
                <c:pt idx="3">
                  <c:v>6.2294182938957237</c:v>
                </c:pt>
                <c:pt idx="4">
                  <c:v>12.42573867942224</c:v>
                </c:pt>
                <c:pt idx="5">
                  <c:v>5.8507058716677154</c:v>
                </c:pt>
              </c:numCache>
            </c:numRef>
          </c:val>
        </c:ser>
        <c:ser>
          <c:idx val="6"/>
          <c:order val="6"/>
          <c:tx>
            <c:strRef>
              <c:f>Hoja1!$F$290</c:f>
              <c:strCache>
                <c:ptCount val="1"/>
                <c:pt idx="0">
                  <c:v>No lo conoce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6.2962962962963095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Hoja1!$G$283:$L$283</c:f>
              <c:strCache>
                <c:ptCount val="6"/>
                <c:pt idx="0">
                  <c:v>Nicolás Dujovne </c:v>
                </c:pt>
                <c:pt idx="1">
                  <c:v>Esteban Bullrich</c:v>
                </c:pt>
                <c:pt idx="2">
                  <c:v>Patricia Bullrich</c:v>
                </c:pt>
                <c:pt idx="3">
                  <c:v>Rogelio Frigerio </c:v>
                </c:pt>
                <c:pt idx="4">
                  <c:v>Juan José Aranguren </c:v>
                </c:pt>
                <c:pt idx="5">
                  <c:v>Marcos Peña </c:v>
                </c:pt>
              </c:strCache>
            </c:strRef>
          </c:cat>
          <c:val>
            <c:numRef>
              <c:f>Hoja1!$G$290:$L$290</c:f>
              <c:numCache>
                <c:formatCode>###0.0</c:formatCode>
                <c:ptCount val="6"/>
                <c:pt idx="0">
                  <c:v>31.948363620652835</c:v>
                </c:pt>
                <c:pt idx="1">
                  <c:v>6.654617648603109</c:v>
                </c:pt>
                <c:pt idx="2" formatCode="####.0">
                  <c:v>0.41113652102173021</c:v>
                </c:pt>
                <c:pt idx="3">
                  <c:v>6.0884565977380936</c:v>
                </c:pt>
                <c:pt idx="4">
                  <c:v>4.4055170167183793</c:v>
                </c:pt>
                <c:pt idx="5">
                  <c:v>5.6002414146724595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90145664"/>
        <c:axId val="190147200"/>
      </c:barChart>
      <c:catAx>
        <c:axId val="190145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90147200"/>
        <c:crosses val="autoZero"/>
        <c:auto val="1"/>
        <c:lblAlgn val="ctr"/>
        <c:lblOffset val="100"/>
        <c:noMultiLvlLbl val="0"/>
      </c:catAx>
      <c:valAx>
        <c:axId val="190147200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901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6403971023762185E-2"/>
          <c:y val="1.1111111111111112E-2"/>
          <c:w val="0.95672798713937213"/>
          <c:h val="0.12454986876640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Hoja1!$F$339</c:f>
              <c:strCache>
                <c:ptCount val="1"/>
                <c:pt idx="0">
                  <c:v>Muy buena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7.7777789118954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Hoja1!$G$338:$J$338</c:f>
              <c:strCache>
                <c:ptCount val="4"/>
                <c:pt idx="0">
                  <c:v>Soledad Acuña </c:v>
                </c:pt>
                <c:pt idx="1">
                  <c:v>Andy Freire </c:v>
                </c:pt>
                <c:pt idx="2">
                  <c:v>Diego Santilli </c:v>
                </c:pt>
                <c:pt idx="3">
                  <c:v>H. R. Larreta </c:v>
                </c:pt>
              </c:strCache>
            </c:strRef>
          </c:cat>
          <c:val>
            <c:numRef>
              <c:f>Hoja1!$G$339:$J$339</c:f>
              <c:numCache>
                <c:formatCode>###0.0</c:formatCode>
                <c:ptCount val="4"/>
                <c:pt idx="0">
                  <c:v>1.2257201732769922</c:v>
                </c:pt>
                <c:pt idx="1">
                  <c:v>3.7382536638361508</c:v>
                </c:pt>
                <c:pt idx="2">
                  <c:v>14.753374409835304</c:v>
                </c:pt>
                <c:pt idx="3">
                  <c:v>20.187741378502519</c:v>
                </c:pt>
              </c:numCache>
            </c:numRef>
          </c:val>
        </c:ser>
        <c:ser>
          <c:idx val="1"/>
          <c:order val="1"/>
          <c:tx>
            <c:strRef>
              <c:f>Hoja1!$F$340</c:f>
              <c:strCache>
                <c:ptCount val="1"/>
                <c:pt idx="0">
                  <c:v>Buena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Hoja1!$G$338:$J$338</c:f>
              <c:strCache>
                <c:ptCount val="4"/>
                <c:pt idx="0">
                  <c:v>Soledad Acuña </c:v>
                </c:pt>
                <c:pt idx="1">
                  <c:v>Andy Freire </c:v>
                </c:pt>
                <c:pt idx="2">
                  <c:v>Diego Santilli </c:v>
                </c:pt>
                <c:pt idx="3">
                  <c:v>H. R. Larreta </c:v>
                </c:pt>
              </c:strCache>
            </c:strRef>
          </c:cat>
          <c:val>
            <c:numRef>
              <c:f>Hoja1!$G$340:$J$340</c:f>
              <c:numCache>
                <c:formatCode>###0.0</c:formatCode>
                <c:ptCount val="4"/>
                <c:pt idx="0">
                  <c:v>19.756996482924738</c:v>
                </c:pt>
                <c:pt idx="1">
                  <c:v>18.927041971944337</c:v>
                </c:pt>
                <c:pt idx="2">
                  <c:v>34.609750348638251</c:v>
                </c:pt>
                <c:pt idx="3">
                  <c:v>36.235725975192075</c:v>
                </c:pt>
              </c:numCache>
            </c:numRef>
          </c:val>
        </c:ser>
        <c:ser>
          <c:idx val="2"/>
          <c:order val="2"/>
          <c:tx>
            <c:strRef>
              <c:f>Hoja1!$F$341</c:f>
              <c:strCache>
                <c:ptCount val="1"/>
                <c:pt idx="0">
                  <c:v>Regular para bien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Hoja1!$G$338:$J$338</c:f>
              <c:strCache>
                <c:ptCount val="4"/>
                <c:pt idx="0">
                  <c:v>Soledad Acuña </c:v>
                </c:pt>
                <c:pt idx="1">
                  <c:v>Andy Freire </c:v>
                </c:pt>
                <c:pt idx="2">
                  <c:v>Diego Santilli </c:v>
                </c:pt>
                <c:pt idx="3">
                  <c:v>H. R. Larreta </c:v>
                </c:pt>
              </c:strCache>
            </c:strRef>
          </c:cat>
          <c:val>
            <c:numRef>
              <c:f>Hoja1!$G$341:$J$341</c:f>
              <c:numCache>
                <c:formatCode>###0.0</c:formatCode>
                <c:ptCount val="4"/>
                <c:pt idx="0">
                  <c:v>12.229627530722892</c:v>
                </c:pt>
                <c:pt idx="1">
                  <c:v>6.1321399250736581</c:v>
                </c:pt>
                <c:pt idx="2">
                  <c:v>13.093196934384</c:v>
                </c:pt>
                <c:pt idx="3">
                  <c:v>15.153878498468973</c:v>
                </c:pt>
              </c:numCache>
            </c:numRef>
          </c:val>
        </c:ser>
        <c:ser>
          <c:idx val="3"/>
          <c:order val="3"/>
          <c:tx>
            <c:strRef>
              <c:f>Hoja1!$F$342</c:f>
              <c:strCache>
                <c:ptCount val="1"/>
                <c:pt idx="0">
                  <c:v>Regular para mal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Hoja1!$G$338:$J$338</c:f>
              <c:strCache>
                <c:ptCount val="4"/>
                <c:pt idx="0">
                  <c:v>Soledad Acuña </c:v>
                </c:pt>
                <c:pt idx="1">
                  <c:v>Andy Freire </c:v>
                </c:pt>
                <c:pt idx="2">
                  <c:v>Diego Santilli </c:v>
                </c:pt>
                <c:pt idx="3">
                  <c:v>H. R. Larreta </c:v>
                </c:pt>
              </c:strCache>
            </c:strRef>
          </c:cat>
          <c:val>
            <c:numRef>
              <c:f>Hoja1!$G$342:$J$342</c:f>
              <c:numCache>
                <c:formatCode>###0.0</c:formatCode>
                <c:ptCount val="4"/>
                <c:pt idx="0">
                  <c:v>8.2962102730084233</c:v>
                </c:pt>
                <c:pt idx="1">
                  <c:v>9.2874028389536942</c:v>
                </c:pt>
                <c:pt idx="2">
                  <c:v>11.474231015719308</c:v>
                </c:pt>
                <c:pt idx="3">
                  <c:v>9.1680764723679538</c:v>
                </c:pt>
              </c:numCache>
            </c:numRef>
          </c:val>
        </c:ser>
        <c:ser>
          <c:idx val="4"/>
          <c:order val="4"/>
          <c:tx>
            <c:strRef>
              <c:f>Hoja1!$F$343</c:f>
              <c:strCache>
                <c:ptCount val="1"/>
                <c:pt idx="0">
                  <c:v>Mala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Hoja1!$G$338:$J$338</c:f>
              <c:strCache>
                <c:ptCount val="4"/>
                <c:pt idx="0">
                  <c:v>Soledad Acuña </c:v>
                </c:pt>
                <c:pt idx="1">
                  <c:v>Andy Freire </c:v>
                </c:pt>
                <c:pt idx="2">
                  <c:v>Diego Santilli </c:v>
                </c:pt>
                <c:pt idx="3">
                  <c:v>H. R. Larreta </c:v>
                </c:pt>
              </c:strCache>
            </c:strRef>
          </c:cat>
          <c:val>
            <c:numRef>
              <c:f>Hoja1!$G$343:$J$343</c:f>
              <c:numCache>
                <c:formatCode>###0.0</c:formatCode>
                <c:ptCount val="4"/>
                <c:pt idx="0">
                  <c:v>3.1673337414755958</c:v>
                </c:pt>
                <c:pt idx="1">
                  <c:v>3.3734952894117827</c:v>
                </c:pt>
                <c:pt idx="2">
                  <c:v>5.5274870925853454</c:v>
                </c:pt>
                <c:pt idx="3">
                  <c:v>10.647307678820299</c:v>
                </c:pt>
              </c:numCache>
            </c:numRef>
          </c:val>
        </c:ser>
        <c:ser>
          <c:idx val="5"/>
          <c:order val="5"/>
          <c:tx>
            <c:strRef>
              <c:f>Hoja1!$F$344</c:f>
              <c:strCache>
                <c:ptCount val="1"/>
                <c:pt idx="0">
                  <c:v>Muy mala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7.5925936997074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321293580729974E-17"/>
                  <c:y val="-7.4074084875194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7.9629641240834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Hoja1!$G$338:$J$338</c:f>
              <c:strCache>
                <c:ptCount val="4"/>
                <c:pt idx="0">
                  <c:v>Soledad Acuña </c:v>
                </c:pt>
                <c:pt idx="1">
                  <c:v>Andy Freire </c:v>
                </c:pt>
                <c:pt idx="2">
                  <c:v>Diego Santilli </c:v>
                </c:pt>
                <c:pt idx="3">
                  <c:v>H. R. Larreta </c:v>
                </c:pt>
              </c:strCache>
            </c:strRef>
          </c:cat>
          <c:val>
            <c:numRef>
              <c:f>Hoja1!$G$344:$J$344</c:f>
              <c:numCache>
                <c:formatCode>###0.0</c:formatCode>
                <c:ptCount val="4"/>
                <c:pt idx="0">
                  <c:v>2.2536183164654333</c:v>
                </c:pt>
                <c:pt idx="1">
                  <c:v>2.2409111222311848</c:v>
                </c:pt>
                <c:pt idx="2">
                  <c:v>4.4225384702163346</c:v>
                </c:pt>
                <c:pt idx="3">
                  <c:v>8.153246693870388</c:v>
                </c:pt>
              </c:numCache>
            </c:numRef>
          </c:val>
        </c:ser>
        <c:ser>
          <c:idx val="6"/>
          <c:order val="6"/>
          <c:tx>
            <c:strRef>
              <c:f>Hoja1!$F$345</c:f>
              <c:strCache>
                <c:ptCount val="1"/>
                <c:pt idx="0">
                  <c:v>No lo conoce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3"/>
              <c:layout>
                <c:manualLayout>
                  <c:x val="-1.9967394973467736E-3"/>
                  <c:y val="-8.3333345484593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Hoja1!$G$338:$J$338</c:f>
              <c:strCache>
                <c:ptCount val="4"/>
                <c:pt idx="0">
                  <c:v>Soledad Acuña </c:v>
                </c:pt>
                <c:pt idx="1">
                  <c:v>Andy Freire </c:v>
                </c:pt>
                <c:pt idx="2">
                  <c:v>Diego Santilli </c:v>
                </c:pt>
                <c:pt idx="3">
                  <c:v>H. R. Larreta </c:v>
                </c:pt>
              </c:strCache>
            </c:strRef>
          </c:cat>
          <c:val>
            <c:numRef>
              <c:f>Hoja1!$G$345:$J$345</c:f>
              <c:numCache>
                <c:formatCode>###0.0</c:formatCode>
                <c:ptCount val="4"/>
                <c:pt idx="0">
                  <c:v>48.001958098897553</c:v>
                </c:pt>
                <c:pt idx="1">
                  <c:v>49.919046976784237</c:v>
                </c:pt>
                <c:pt idx="2">
                  <c:v>12.952758502331848</c:v>
                </c:pt>
                <c:pt idx="3" formatCode="####.0">
                  <c:v>0.41113652102173026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90185472"/>
        <c:axId val="190187008"/>
      </c:barChart>
      <c:catAx>
        <c:axId val="190185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90187008"/>
        <c:crosses val="autoZero"/>
        <c:auto val="1"/>
        <c:lblAlgn val="ctr"/>
        <c:lblOffset val="100"/>
        <c:noMultiLvlLbl val="0"/>
      </c:catAx>
      <c:valAx>
        <c:axId val="190187008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9018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A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Hoja1!$E$559</c:f>
              <c:strCache>
                <c:ptCount val="1"/>
                <c:pt idx="0">
                  <c:v>Muy buena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1.1204893685851248E-2"/>
                  <c:y val="-4.2592598803236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674822809752081E-3"/>
                  <c:y val="-4.2592598803236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3.7037042437597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Hoja1!$F$558:$N$558</c:f>
              <c:strCache>
                <c:ptCount val="9"/>
                <c:pt idx="0">
                  <c:v>Sergio Abrevaya </c:v>
                </c:pt>
                <c:pt idx="1">
                  <c:v>Aldo Pignanelli</c:v>
                </c:pt>
                <c:pt idx="2">
                  <c:v>Juan Cabandié</c:v>
                </c:pt>
                <c:pt idx="3">
                  <c:v>Jorge Taiana </c:v>
                </c:pt>
                <c:pt idx="4">
                  <c:v>Daniel Filmus </c:v>
                </c:pt>
                <c:pt idx="5">
                  <c:v>M. E. Estenssoro </c:v>
                </c:pt>
                <c:pt idx="6">
                  <c:v>Martín Lousteau</c:v>
                </c:pt>
                <c:pt idx="7">
                  <c:v>Graciela Ocaña </c:v>
                </c:pt>
                <c:pt idx="8">
                  <c:v>Alfonso Prat Gay </c:v>
                </c:pt>
              </c:strCache>
            </c:strRef>
          </c:cat>
          <c:val>
            <c:numRef>
              <c:f>Hoja1!$F$559:$N$559</c:f>
              <c:numCache>
                <c:formatCode>###0.0</c:formatCode>
                <c:ptCount val="9"/>
                <c:pt idx="0" formatCode="####.0">
                  <c:v>0.36213841125318014</c:v>
                </c:pt>
                <c:pt idx="1">
                  <c:v>1.7954741266628829</c:v>
                </c:pt>
                <c:pt idx="2">
                  <c:v>1.923605751089795</c:v>
                </c:pt>
                <c:pt idx="3">
                  <c:v>2.2980320775238865</c:v>
                </c:pt>
                <c:pt idx="4">
                  <c:v>4.3964613491420694</c:v>
                </c:pt>
                <c:pt idx="5">
                  <c:v>9.0672752322853558</c:v>
                </c:pt>
                <c:pt idx="6">
                  <c:v>19.35552591211713</c:v>
                </c:pt>
                <c:pt idx="7">
                  <c:v>19.53560087530953</c:v>
                </c:pt>
                <c:pt idx="8">
                  <c:v>21.79687660959085</c:v>
                </c:pt>
              </c:numCache>
            </c:numRef>
          </c:val>
        </c:ser>
        <c:ser>
          <c:idx val="1"/>
          <c:order val="1"/>
          <c:tx>
            <c:strRef>
              <c:f>Hoja1!$E$560</c:f>
              <c:strCache>
                <c:ptCount val="1"/>
                <c:pt idx="0">
                  <c:v>Buena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Hoja1!$F$558:$N$558</c:f>
              <c:strCache>
                <c:ptCount val="9"/>
                <c:pt idx="0">
                  <c:v>Sergio Abrevaya </c:v>
                </c:pt>
                <c:pt idx="1">
                  <c:v>Aldo Pignanelli</c:v>
                </c:pt>
                <c:pt idx="2">
                  <c:v>Juan Cabandié</c:v>
                </c:pt>
                <c:pt idx="3">
                  <c:v>Jorge Taiana </c:v>
                </c:pt>
                <c:pt idx="4">
                  <c:v>Daniel Filmus </c:v>
                </c:pt>
                <c:pt idx="5">
                  <c:v>M. E. Estenssoro </c:v>
                </c:pt>
                <c:pt idx="6">
                  <c:v>Martín Lousteau</c:v>
                </c:pt>
                <c:pt idx="7">
                  <c:v>Graciela Ocaña </c:v>
                </c:pt>
                <c:pt idx="8">
                  <c:v>Alfonso Prat Gay </c:v>
                </c:pt>
              </c:strCache>
            </c:strRef>
          </c:cat>
          <c:val>
            <c:numRef>
              <c:f>Hoja1!$F$560:$N$560</c:f>
              <c:numCache>
                <c:formatCode>###0.0</c:formatCode>
                <c:ptCount val="9"/>
                <c:pt idx="0">
                  <c:v>7.6117530895267622</c:v>
                </c:pt>
                <c:pt idx="1">
                  <c:v>16.667305781626425</c:v>
                </c:pt>
                <c:pt idx="2">
                  <c:v>19.375226499654921</c:v>
                </c:pt>
                <c:pt idx="3">
                  <c:v>14.975085685751562</c:v>
                </c:pt>
                <c:pt idx="4">
                  <c:v>17.35118306884214</c:v>
                </c:pt>
                <c:pt idx="5">
                  <c:v>25.543807487659883</c:v>
                </c:pt>
                <c:pt idx="6">
                  <c:v>43.037933477465259</c:v>
                </c:pt>
                <c:pt idx="7">
                  <c:v>29.139907933534488</c:v>
                </c:pt>
                <c:pt idx="8">
                  <c:v>34.667793309470632</c:v>
                </c:pt>
              </c:numCache>
            </c:numRef>
          </c:val>
        </c:ser>
        <c:ser>
          <c:idx val="2"/>
          <c:order val="2"/>
          <c:tx>
            <c:strRef>
              <c:f>Hoja1!$E$561</c:f>
              <c:strCache>
                <c:ptCount val="1"/>
                <c:pt idx="0">
                  <c:v>Regular para bien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Hoja1!$F$558:$N$558</c:f>
              <c:strCache>
                <c:ptCount val="9"/>
                <c:pt idx="0">
                  <c:v>Sergio Abrevaya </c:v>
                </c:pt>
                <c:pt idx="1">
                  <c:v>Aldo Pignanelli</c:v>
                </c:pt>
                <c:pt idx="2">
                  <c:v>Juan Cabandié</c:v>
                </c:pt>
                <c:pt idx="3">
                  <c:v>Jorge Taiana </c:v>
                </c:pt>
                <c:pt idx="4">
                  <c:v>Daniel Filmus </c:v>
                </c:pt>
                <c:pt idx="5">
                  <c:v>M. E. Estenssoro </c:v>
                </c:pt>
                <c:pt idx="6">
                  <c:v>Martín Lousteau</c:v>
                </c:pt>
                <c:pt idx="7">
                  <c:v>Graciela Ocaña </c:v>
                </c:pt>
                <c:pt idx="8">
                  <c:v>Alfonso Prat Gay </c:v>
                </c:pt>
              </c:strCache>
            </c:strRef>
          </c:cat>
          <c:val>
            <c:numRef>
              <c:f>Hoja1!$F$561:$N$561</c:f>
              <c:numCache>
                <c:formatCode>###0.0</c:formatCode>
                <c:ptCount val="9"/>
                <c:pt idx="0">
                  <c:v>3.8682115146747846</c:v>
                </c:pt>
                <c:pt idx="1">
                  <c:v>12.526857266148019</c:v>
                </c:pt>
                <c:pt idx="2">
                  <c:v>7.7943827567344623</c:v>
                </c:pt>
                <c:pt idx="3">
                  <c:v>12.16744869848195</c:v>
                </c:pt>
                <c:pt idx="4">
                  <c:v>10.419299865610286</c:v>
                </c:pt>
                <c:pt idx="5">
                  <c:v>9.3092531678102777</c:v>
                </c:pt>
                <c:pt idx="6">
                  <c:v>12.618172575112267</c:v>
                </c:pt>
                <c:pt idx="7">
                  <c:v>15.479961226080576</c:v>
                </c:pt>
                <c:pt idx="8">
                  <c:v>7.1297119436099488</c:v>
                </c:pt>
              </c:numCache>
            </c:numRef>
          </c:val>
        </c:ser>
        <c:ser>
          <c:idx val="3"/>
          <c:order val="3"/>
          <c:tx>
            <c:strRef>
              <c:f>Hoja1!$E$562</c:f>
              <c:strCache>
                <c:ptCount val="1"/>
                <c:pt idx="0">
                  <c:v>Regular para mal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Hoja1!$F$558:$N$558</c:f>
              <c:strCache>
                <c:ptCount val="9"/>
                <c:pt idx="0">
                  <c:v>Sergio Abrevaya </c:v>
                </c:pt>
                <c:pt idx="1">
                  <c:v>Aldo Pignanelli</c:v>
                </c:pt>
                <c:pt idx="2">
                  <c:v>Juan Cabandié</c:v>
                </c:pt>
                <c:pt idx="3">
                  <c:v>Jorge Taiana </c:v>
                </c:pt>
                <c:pt idx="4">
                  <c:v>Daniel Filmus </c:v>
                </c:pt>
                <c:pt idx="5">
                  <c:v>M. E. Estenssoro </c:v>
                </c:pt>
                <c:pt idx="6">
                  <c:v>Martín Lousteau</c:v>
                </c:pt>
                <c:pt idx="7">
                  <c:v>Graciela Ocaña </c:v>
                </c:pt>
                <c:pt idx="8">
                  <c:v>Alfonso Prat Gay </c:v>
                </c:pt>
              </c:strCache>
            </c:strRef>
          </c:cat>
          <c:val>
            <c:numRef>
              <c:f>Hoja1!$F$562:$N$562</c:f>
              <c:numCache>
                <c:formatCode>###0.0</c:formatCode>
                <c:ptCount val="9"/>
                <c:pt idx="0">
                  <c:v>8.2233407854810512</c:v>
                </c:pt>
                <c:pt idx="1">
                  <c:v>10.687723117535006</c:v>
                </c:pt>
                <c:pt idx="2">
                  <c:v>8.8650532594366727</c:v>
                </c:pt>
                <c:pt idx="3">
                  <c:v>13.503919743215199</c:v>
                </c:pt>
                <c:pt idx="4">
                  <c:v>16.058760034962784</c:v>
                </c:pt>
                <c:pt idx="5">
                  <c:v>6.589762931530192</c:v>
                </c:pt>
                <c:pt idx="6">
                  <c:v>10.509914122981519</c:v>
                </c:pt>
                <c:pt idx="7">
                  <c:v>12.284713643495637</c:v>
                </c:pt>
                <c:pt idx="8">
                  <c:v>7.2818094901856822</c:v>
                </c:pt>
              </c:numCache>
            </c:numRef>
          </c:val>
        </c:ser>
        <c:ser>
          <c:idx val="4"/>
          <c:order val="4"/>
          <c:tx>
            <c:strRef>
              <c:f>Hoja1!$E$563</c:f>
              <c:strCache>
                <c:ptCount val="1"/>
                <c:pt idx="0">
                  <c:v>Mala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Hoja1!$F$558:$N$558</c:f>
              <c:strCache>
                <c:ptCount val="9"/>
                <c:pt idx="0">
                  <c:v>Sergio Abrevaya </c:v>
                </c:pt>
                <c:pt idx="1">
                  <c:v>Aldo Pignanelli</c:v>
                </c:pt>
                <c:pt idx="2">
                  <c:v>Juan Cabandié</c:v>
                </c:pt>
                <c:pt idx="3">
                  <c:v>Jorge Taiana </c:v>
                </c:pt>
                <c:pt idx="4">
                  <c:v>Daniel Filmus </c:v>
                </c:pt>
                <c:pt idx="5">
                  <c:v>M. E. Estenssoro </c:v>
                </c:pt>
                <c:pt idx="6">
                  <c:v>Martín Lousteau</c:v>
                </c:pt>
                <c:pt idx="7">
                  <c:v>Graciela Ocaña </c:v>
                </c:pt>
                <c:pt idx="8">
                  <c:v>Alfonso Prat Gay </c:v>
                </c:pt>
              </c:strCache>
            </c:strRef>
          </c:cat>
          <c:val>
            <c:numRef>
              <c:f>Hoja1!$F$563:$N$563</c:f>
              <c:numCache>
                <c:formatCode>###0.0</c:formatCode>
                <c:ptCount val="9"/>
                <c:pt idx="0">
                  <c:v>6.4014145574635348</c:v>
                </c:pt>
                <c:pt idx="1">
                  <c:v>15.17669719095114</c:v>
                </c:pt>
                <c:pt idx="2">
                  <c:v>15.888209069759721</c:v>
                </c:pt>
                <c:pt idx="3">
                  <c:v>17.180931528001494</c:v>
                </c:pt>
                <c:pt idx="4">
                  <c:v>23.289539769207934</c:v>
                </c:pt>
                <c:pt idx="5">
                  <c:v>6.6373716798912916</c:v>
                </c:pt>
                <c:pt idx="6">
                  <c:v>8.3705903932495556</c:v>
                </c:pt>
                <c:pt idx="7">
                  <c:v>9.9090058959536016</c:v>
                </c:pt>
                <c:pt idx="8">
                  <c:v>8.5077737412618966</c:v>
                </c:pt>
              </c:numCache>
            </c:numRef>
          </c:val>
        </c:ser>
        <c:ser>
          <c:idx val="5"/>
          <c:order val="5"/>
          <c:tx>
            <c:strRef>
              <c:f>Hoja1!$E$564</c:f>
              <c:strCache>
                <c:ptCount val="1"/>
                <c:pt idx="0">
                  <c:v>Muy mala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7037042437597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8473559290024304E-17"/>
                  <c:y val="-4.0740746681357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8473559290024304E-17"/>
                  <c:y val="-4.0740746681357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8674822809752081E-3"/>
                  <c:y val="-3.8888894559477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Hoja1!$F$558:$N$558</c:f>
              <c:strCache>
                <c:ptCount val="9"/>
                <c:pt idx="0">
                  <c:v>Sergio Abrevaya </c:v>
                </c:pt>
                <c:pt idx="1">
                  <c:v>Aldo Pignanelli</c:v>
                </c:pt>
                <c:pt idx="2">
                  <c:v>Juan Cabandié</c:v>
                </c:pt>
                <c:pt idx="3">
                  <c:v>Jorge Taiana </c:v>
                </c:pt>
                <c:pt idx="4">
                  <c:v>Daniel Filmus </c:v>
                </c:pt>
                <c:pt idx="5">
                  <c:v>M. E. Estenssoro </c:v>
                </c:pt>
                <c:pt idx="6">
                  <c:v>Martín Lousteau</c:v>
                </c:pt>
                <c:pt idx="7">
                  <c:v>Graciela Ocaña </c:v>
                </c:pt>
                <c:pt idx="8">
                  <c:v>Alfonso Prat Gay </c:v>
                </c:pt>
              </c:strCache>
            </c:strRef>
          </c:cat>
          <c:val>
            <c:numRef>
              <c:f>Hoja1!$F$564:$N$564</c:f>
              <c:numCache>
                <c:formatCode>###0.0</c:formatCode>
                <c:ptCount val="9"/>
                <c:pt idx="0">
                  <c:v>1.0070178736574644</c:v>
                </c:pt>
                <c:pt idx="1">
                  <c:v>3.011615567885598</c:v>
                </c:pt>
                <c:pt idx="2">
                  <c:v>26.67604082451567</c:v>
                </c:pt>
                <c:pt idx="3">
                  <c:v>13.818213596249935</c:v>
                </c:pt>
                <c:pt idx="4">
                  <c:v>19.1170401656093</c:v>
                </c:pt>
                <c:pt idx="5">
                  <c:v>1.1417611448981062</c:v>
                </c:pt>
                <c:pt idx="6">
                  <c:v>4.7417033971747662</c:v>
                </c:pt>
                <c:pt idx="7">
                  <c:v>2.0308150279321668</c:v>
                </c:pt>
                <c:pt idx="8">
                  <c:v>14.547956656164242</c:v>
                </c:pt>
              </c:numCache>
            </c:numRef>
          </c:val>
        </c:ser>
        <c:ser>
          <c:idx val="6"/>
          <c:order val="6"/>
          <c:tx>
            <c:strRef>
              <c:f>Hoja1!$E$565</c:f>
              <c:strCache>
                <c:ptCount val="1"/>
                <c:pt idx="0">
                  <c:v>No lo conoce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6"/>
              <c:layout>
                <c:manualLayout>
                  <c:x val="-1.3694711858004861E-16"/>
                  <c:y val="-4.074074668135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Hoja1!$F$558:$N$558</c:f>
              <c:strCache>
                <c:ptCount val="9"/>
                <c:pt idx="0">
                  <c:v>Sergio Abrevaya </c:v>
                </c:pt>
                <c:pt idx="1">
                  <c:v>Aldo Pignanelli</c:v>
                </c:pt>
                <c:pt idx="2">
                  <c:v>Juan Cabandié</c:v>
                </c:pt>
                <c:pt idx="3">
                  <c:v>Jorge Taiana </c:v>
                </c:pt>
                <c:pt idx="4">
                  <c:v>Daniel Filmus </c:v>
                </c:pt>
                <c:pt idx="5">
                  <c:v>M. E. Estenssoro </c:v>
                </c:pt>
                <c:pt idx="6">
                  <c:v>Martín Lousteau</c:v>
                </c:pt>
                <c:pt idx="7">
                  <c:v>Graciela Ocaña </c:v>
                </c:pt>
                <c:pt idx="8">
                  <c:v>Alfonso Prat Gay </c:v>
                </c:pt>
              </c:strCache>
            </c:strRef>
          </c:cat>
          <c:val>
            <c:numRef>
              <c:f>Hoja1!$F$565:$N$565</c:f>
              <c:numCache>
                <c:formatCode>###0.0</c:formatCode>
                <c:ptCount val="9"/>
                <c:pt idx="0">
                  <c:v>64.267844382018865</c:v>
                </c:pt>
                <c:pt idx="1">
                  <c:v>34.4010172246102</c:v>
                </c:pt>
                <c:pt idx="2">
                  <c:v>15.393323938446096</c:v>
                </c:pt>
                <c:pt idx="3">
                  <c:v>20.135689524114682</c:v>
                </c:pt>
                <c:pt idx="4">
                  <c:v>7.367386341439091</c:v>
                </c:pt>
                <c:pt idx="5">
                  <c:v>32.346854147293655</c:v>
                </c:pt>
                <c:pt idx="6" formatCode="####.0">
                  <c:v>0.58093892531874614</c:v>
                </c:pt>
                <c:pt idx="7">
                  <c:v>10.921144693963251</c:v>
                </c:pt>
                <c:pt idx="8">
                  <c:v>4.2059091220759415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90397056"/>
        <c:axId val="190407040"/>
      </c:barChart>
      <c:catAx>
        <c:axId val="190397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90407040"/>
        <c:crosses val="autoZero"/>
        <c:auto val="1"/>
        <c:lblAlgn val="ctr"/>
        <c:lblOffset val="100"/>
        <c:noMultiLvlLbl val="0"/>
      </c:catAx>
      <c:valAx>
        <c:axId val="190407040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9039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6227391700732277E-2"/>
          <c:y val="9.2592606093993314E-3"/>
          <c:w val="0.89310119695320989"/>
          <c:h val="7.30145921572750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783612099543533E-2"/>
          <c:y val="0.36795706542112055"/>
          <c:w val="0.95843277580091291"/>
          <c:h val="0.40724484874896338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Hoja1!$F$670:$F$673</c:f>
              <c:strCache>
                <c:ptCount val="4"/>
                <c:pt idx="0">
                  <c:v>Me parece negativa y nunca votaría sus candidatos</c:v>
                </c:pt>
                <c:pt idx="1">
                  <c:v>Me parece positiva, pero no votaría a sus candidatos</c:v>
                </c:pt>
                <c:pt idx="2">
                  <c:v>Me parece positiva y votaría a sus candidatos</c:v>
                </c:pt>
                <c:pt idx="3">
                  <c:v>Me parece negativa, pero podría votar a alguno de sus candidatos</c:v>
                </c:pt>
              </c:strCache>
            </c:strRef>
          </c:cat>
          <c:val>
            <c:numRef>
              <c:f>Hoja1!$G$670:$G$673</c:f>
              <c:numCache>
                <c:formatCode>###0.0</c:formatCode>
                <c:ptCount val="4"/>
                <c:pt idx="0">
                  <c:v>38.04489595761568</c:v>
                </c:pt>
                <c:pt idx="1">
                  <c:v>22.45023408747133</c:v>
                </c:pt>
                <c:pt idx="2">
                  <c:v>21.711222131437335</c:v>
                </c:pt>
                <c:pt idx="3">
                  <c:v>17.793647823475652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0734336"/>
        <c:axId val="190737024"/>
      </c:barChart>
      <c:catAx>
        <c:axId val="19073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90737024"/>
        <c:crosses val="autoZero"/>
        <c:auto val="1"/>
        <c:lblAlgn val="ctr"/>
        <c:lblOffset val="100"/>
        <c:noMultiLvlLbl val="0"/>
      </c:catAx>
      <c:valAx>
        <c:axId val="190737024"/>
        <c:scaling>
          <c:orientation val="minMax"/>
        </c:scaling>
        <c:delete val="1"/>
        <c:axPos val="l"/>
        <c:numFmt formatCode="###0.0" sourceLinked="1"/>
        <c:majorTickMark val="none"/>
        <c:minorTickMark val="none"/>
        <c:tickLblPos val="nextTo"/>
        <c:crossAx val="19073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5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EF108-508D-3142-87B0-A17DF5E95C8F}" type="datetimeFigureOut">
              <a:rPr lang="es-ES_tradnl" smtClean="0"/>
              <a:t>21/02/2017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82970-BB8D-B74C-AD41-CBD6B85F71E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8866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6526584-AF3D-49FA-BCDB-46693A93CA25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501F96-0522-41CF-8FED-C10F182FF4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506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7950">
              <a:spcBef>
                <a:spcPct val="0"/>
              </a:spcBef>
            </a:pPr>
            <a:endParaRPr lang="es-AR" altLang="es-AR" dirty="0"/>
          </a:p>
          <a:p>
            <a:pPr defTabSz="947950">
              <a:spcBef>
                <a:spcPct val="0"/>
              </a:spcBef>
            </a:pPr>
            <a:endParaRPr lang="es-AR" altLang="es-AR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781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 dirty="0"/>
          </a:p>
          <a:p>
            <a:pPr defTabSz="930275" eaLnBrk="1" hangingPunct="1">
              <a:spcBef>
                <a:spcPct val="0"/>
              </a:spcBef>
            </a:pPr>
            <a:endParaRPr lang="es-AR" altLang="es-AR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0B792E-54C7-41FE-A599-B53F37E004D3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557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/>
          </a:p>
          <a:p>
            <a:pPr defTabSz="930275"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757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/>
          </a:p>
          <a:p>
            <a:pPr defTabSz="930275"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15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/>
          </a:p>
          <a:p>
            <a:pPr defTabSz="930275"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0B792E-54C7-41FE-A599-B53F37E004D3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605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/>
          </a:p>
          <a:p>
            <a:pPr defTabSz="930275"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0B792E-54C7-41FE-A599-B53F37E004D3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919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/>
          </a:p>
          <a:p>
            <a:pPr defTabSz="930275"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0B792E-54C7-41FE-A599-B53F37E004D3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98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7950">
              <a:spcBef>
                <a:spcPct val="0"/>
              </a:spcBef>
            </a:pPr>
            <a:endParaRPr lang="es-AR" altLang="es-AR"/>
          </a:p>
          <a:p>
            <a:pPr defTabSz="947950">
              <a:spcBef>
                <a:spcPct val="0"/>
              </a:spcBef>
            </a:pPr>
            <a:endParaRPr lang="es-AR" altLang="es-AR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954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7950">
              <a:spcBef>
                <a:spcPct val="0"/>
              </a:spcBef>
            </a:pPr>
            <a:endParaRPr lang="es-AR" altLang="es-AR"/>
          </a:p>
          <a:p>
            <a:pPr defTabSz="947950">
              <a:spcBef>
                <a:spcPct val="0"/>
              </a:spcBef>
            </a:pPr>
            <a:endParaRPr lang="es-AR" altLang="es-AR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3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17446" y="3331031"/>
            <a:ext cx="5414285" cy="93073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817A7C"/>
                </a:solidFill>
              </a:defRPr>
            </a:lvl1pPr>
          </a:lstStyle>
          <a:p>
            <a:r>
              <a:rPr lang="es-ES" dirty="0"/>
              <a:t>Haga clic para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4418" y="4512130"/>
            <a:ext cx="4555324" cy="1018156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817A7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editar el estilo de subtítulo del patrón</a:t>
            </a:r>
            <a:endParaRPr lang="en-US" dirty="0"/>
          </a:p>
        </p:txBody>
      </p:sp>
      <p:cxnSp>
        <p:nvCxnSpPr>
          <p:cNvPr id="9" name="Conector recto 8"/>
          <p:cNvCxnSpPr/>
          <p:nvPr userDrawn="1"/>
        </p:nvCxnSpPr>
        <p:spPr>
          <a:xfrm flipH="1" flipV="1">
            <a:off x="3777344" y="6019701"/>
            <a:ext cx="5154387" cy="1"/>
          </a:xfrm>
          <a:prstGeom prst="line">
            <a:avLst/>
          </a:prstGeom>
          <a:ln w="38100">
            <a:solidFill>
              <a:srgbClr val="008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122" y="6138105"/>
            <a:ext cx="2228850" cy="61485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194" y="6240173"/>
            <a:ext cx="1329263" cy="42509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71" y="1042900"/>
            <a:ext cx="5323122" cy="1601095"/>
          </a:xfrm>
          <a:prstGeom prst="rect">
            <a:avLst/>
          </a:prstGeom>
        </p:spPr>
      </p:pic>
      <p:sp>
        <p:nvSpPr>
          <p:cNvPr id="13" name="CuadroTexto 12"/>
          <p:cNvSpPr txBox="1"/>
          <p:nvPr userDrawn="1"/>
        </p:nvSpPr>
        <p:spPr>
          <a:xfrm>
            <a:off x="3817856" y="6439760"/>
            <a:ext cx="146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i="1" dirty="0" err="1">
                <a:solidFill>
                  <a:schemeClr val="bg2">
                    <a:lumMod val="50000"/>
                  </a:schemeClr>
                </a:solidFill>
              </a:rPr>
              <a:t>Technical</a:t>
            </a:r>
            <a:r>
              <a:rPr lang="es-AR" sz="12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AR" sz="1200" i="1" dirty="0" err="1">
                <a:solidFill>
                  <a:schemeClr val="bg2">
                    <a:lumMod val="50000"/>
                  </a:schemeClr>
                </a:solidFill>
              </a:rPr>
              <a:t>Partners</a:t>
            </a:r>
            <a:endParaRPr lang="es-AR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160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" y="365126"/>
            <a:ext cx="2852058" cy="368436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6728" y="365128"/>
            <a:ext cx="5298621" cy="5811837"/>
          </a:xfrm>
        </p:spPr>
        <p:txBody>
          <a:bodyPr/>
          <a:lstStyle>
            <a:lvl1pPr>
              <a:defRPr>
                <a:solidFill>
                  <a:srgbClr val="817A7C"/>
                </a:solidFill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8197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" y="365126"/>
            <a:ext cx="2852058" cy="368436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086" y="2906487"/>
            <a:ext cx="4999263" cy="3270477"/>
          </a:xfrm>
        </p:spPr>
        <p:txBody>
          <a:bodyPr/>
          <a:lstStyle>
            <a:lvl1pPr marL="0" indent="0">
              <a:buNone/>
              <a:defRPr>
                <a:solidFill>
                  <a:srgbClr val="817A7C"/>
                </a:solidFill>
                <a:latin typeface="Museo 700" panose="02000000000000000000" pitchFamily="50" charset="0"/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  <p:cxnSp>
        <p:nvCxnSpPr>
          <p:cNvPr id="7" name="Conector recto 6"/>
          <p:cNvCxnSpPr/>
          <p:nvPr userDrawn="1"/>
        </p:nvCxnSpPr>
        <p:spPr>
          <a:xfrm flipH="1" flipV="1">
            <a:off x="3630388" y="2758363"/>
            <a:ext cx="5154387" cy="1"/>
          </a:xfrm>
          <a:prstGeom prst="line">
            <a:avLst/>
          </a:prstGeom>
          <a:ln w="38100">
            <a:solidFill>
              <a:srgbClr val="008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63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-75414"/>
            <a:ext cx="9144000" cy="1957223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30" y="365128"/>
            <a:ext cx="8741228" cy="1316717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30" y="2345871"/>
            <a:ext cx="8422821" cy="3831092"/>
          </a:xfrm>
        </p:spPr>
        <p:txBody>
          <a:bodyPr/>
          <a:lstStyle>
            <a:lvl1pPr>
              <a:defRPr>
                <a:solidFill>
                  <a:srgbClr val="817A7C"/>
                </a:solidFill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2105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ítulo y objetos">
    <p:bg>
      <p:bgPr>
        <a:solidFill>
          <a:srgbClr val="008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45" y="365127"/>
            <a:ext cx="8395606" cy="96837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744" y="1825625"/>
            <a:ext cx="839560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1453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495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648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950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277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324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64745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1569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5704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5484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17446" y="3331031"/>
            <a:ext cx="5414285" cy="93073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817A7C"/>
                </a:solidFill>
              </a:defRPr>
            </a:lvl1pPr>
          </a:lstStyle>
          <a:p>
            <a:r>
              <a:rPr lang="es-ES" dirty="0"/>
              <a:t>Haga clic para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4418" y="4512130"/>
            <a:ext cx="4555324" cy="1018156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817A7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editar el estilo de subtítulo del patrón</a:t>
            </a:r>
            <a:endParaRPr lang="en-US" dirty="0"/>
          </a:p>
        </p:txBody>
      </p:sp>
      <p:cxnSp>
        <p:nvCxnSpPr>
          <p:cNvPr id="9" name="Conector recto 8"/>
          <p:cNvCxnSpPr/>
          <p:nvPr userDrawn="1"/>
        </p:nvCxnSpPr>
        <p:spPr>
          <a:xfrm flipH="1" flipV="1">
            <a:off x="3777344" y="6019701"/>
            <a:ext cx="5154387" cy="1"/>
          </a:xfrm>
          <a:prstGeom prst="line">
            <a:avLst/>
          </a:prstGeom>
          <a:ln w="38100">
            <a:solidFill>
              <a:srgbClr val="008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122" y="6138105"/>
            <a:ext cx="2228850" cy="61485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194" y="6240173"/>
            <a:ext cx="1329263" cy="42509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71" y="1042900"/>
            <a:ext cx="5323122" cy="1601095"/>
          </a:xfrm>
          <a:prstGeom prst="rect">
            <a:avLst/>
          </a:prstGeom>
        </p:spPr>
      </p:pic>
      <p:sp>
        <p:nvSpPr>
          <p:cNvPr id="13" name="CuadroTexto 12"/>
          <p:cNvSpPr txBox="1"/>
          <p:nvPr userDrawn="1"/>
        </p:nvSpPr>
        <p:spPr>
          <a:xfrm>
            <a:off x="3817856" y="6439760"/>
            <a:ext cx="146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i="1" dirty="0" err="1">
                <a:solidFill>
                  <a:srgbClr val="E7E6E6">
                    <a:lumMod val="50000"/>
                  </a:srgbClr>
                </a:solidFill>
              </a:rPr>
              <a:t>Technical</a:t>
            </a:r>
            <a:r>
              <a:rPr lang="es-AR" sz="1200" i="1" dirty="0">
                <a:solidFill>
                  <a:srgbClr val="E7E6E6">
                    <a:lumMod val="50000"/>
                  </a:srgbClr>
                </a:solidFill>
              </a:rPr>
              <a:t> </a:t>
            </a:r>
            <a:r>
              <a:rPr lang="es-AR" sz="1200" i="1" dirty="0" err="1">
                <a:solidFill>
                  <a:srgbClr val="E7E6E6">
                    <a:lumMod val="50000"/>
                  </a:srgbClr>
                </a:solidFill>
              </a:rPr>
              <a:t>Partners</a:t>
            </a:r>
            <a:endParaRPr lang="es-AR" sz="1200" i="1" dirty="0"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1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" y="365126"/>
            <a:ext cx="2852058" cy="368436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6728" y="365128"/>
            <a:ext cx="5298621" cy="5811837"/>
          </a:xfrm>
        </p:spPr>
        <p:txBody>
          <a:bodyPr/>
          <a:lstStyle>
            <a:lvl1pPr>
              <a:defRPr>
                <a:solidFill>
                  <a:srgbClr val="817A7C"/>
                </a:solidFill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087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" y="365126"/>
            <a:ext cx="2852058" cy="368436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086" y="2906487"/>
            <a:ext cx="4999263" cy="3270477"/>
          </a:xfrm>
        </p:spPr>
        <p:txBody>
          <a:bodyPr/>
          <a:lstStyle>
            <a:lvl1pPr marL="0" indent="0">
              <a:buNone/>
              <a:defRPr>
                <a:solidFill>
                  <a:srgbClr val="817A7C"/>
                </a:solidFill>
                <a:latin typeface="Museo 700" panose="02000000000000000000" pitchFamily="50" charset="0"/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 flipH="1" flipV="1">
            <a:off x="3630388" y="2758363"/>
            <a:ext cx="5154387" cy="1"/>
          </a:xfrm>
          <a:prstGeom prst="line">
            <a:avLst/>
          </a:prstGeom>
          <a:ln w="38100">
            <a:solidFill>
              <a:srgbClr val="008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717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-75414"/>
            <a:ext cx="9144000" cy="1631259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30" y="365128"/>
            <a:ext cx="8741228" cy="1316717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30" y="2345871"/>
            <a:ext cx="8422821" cy="3831092"/>
          </a:xfrm>
        </p:spPr>
        <p:txBody>
          <a:bodyPr/>
          <a:lstStyle>
            <a:lvl1pPr>
              <a:defRPr>
                <a:solidFill>
                  <a:srgbClr val="817A7C"/>
                </a:solidFill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9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ítulo y objetos">
    <p:bg>
      <p:bgPr>
        <a:solidFill>
          <a:srgbClr val="008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45" y="365127"/>
            <a:ext cx="8395606" cy="96837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744" y="1825625"/>
            <a:ext cx="839560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062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76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74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61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76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6676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811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70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3491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5736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17446" y="3331031"/>
            <a:ext cx="5414285" cy="93073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817A7C"/>
                </a:solidFill>
              </a:defRPr>
            </a:lvl1pPr>
          </a:lstStyle>
          <a:p>
            <a:r>
              <a:rPr lang="es-ES" dirty="0"/>
              <a:t>Haga clic para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4418" y="4512130"/>
            <a:ext cx="4555324" cy="1018156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817A7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editar el estilo de subtítulo del patrón</a:t>
            </a:r>
            <a:endParaRPr lang="en-US" dirty="0"/>
          </a:p>
        </p:txBody>
      </p:sp>
      <p:cxnSp>
        <p:nvCxnSpPr>
          <p:cNvPr id="9" name="Conector recto 8"/>
          <p:cNvCxnSpPr/>
          <p:nvPr userDrawn="1"/>
        </p:nvCxnSpPr>
        <p:spPr>
          <a:xfrm flipH="1" flipV="1">
            <a:off x="3777344" y="6019701"/>
            <a:ext cx="5154387" cy="1"/>
          </a:xfrm>
          <a:prstGeom prst="line">
            <a:avLst/>
          </a:prstGeom>
          <a:ln w="38100">
            <a:solidFill>
              <a:srgbClr val="008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122" y="6138105"/>
            <a:ext cx="2228850" cy="61485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194" y="6240173"/>
            <a:ext cx="1329263" cy="42509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71" y="1042900"/>
            <a:ext cx="5323122" cy="1601095"/>
          </a:xfrm>
          <a:prstGeom prst="rect">
            <a:avLst/>
          </a:prstGeom>
        </p:spPr>
      </p:pic>
      <p:sp>
        <p:nvSpPr>
          <p:cNvPr id="13" name="CuadroTexto 12"/>
          <p:cNvSpPr txBox="1"/>
          <p:nvPr userDrawn="1"/>
        </p:nvSpPr>
        <p:spPr>
          <a:xfrm>
            <a:off x="3817856" y="6439760"/>
            <a:ext cx="146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i="1" dirty="0" err="1">
                <a:solidFill>
                  <a:srgbClr val="E7E6E6">
                    <a:lumMod val="50000"/>
                  </a:srgbClr>
                </a:solidFill>
              </a:rPr>
              <a:t>Technical</a:t>
            </a:r>
            <a:r>
              <a:rPr lang="es-AR" sz="1200" i="1" dirty="0">
                <a:solidFill>
                  <a:srgbClr val="E7E6E6">
                    <a:lumMod val="50000"/>
                  </a:srgbClr>
                </a:solidFill>
              </a:rPr>
              <a:t> </a:t>
            </a:r>
            <a:r>
              <a:rPr lang="es-AR" sz="1200" i="1" dirty="0" err="1">
                <a:solidFill>
                  <a:srgbClr val="E7E6E6">
                    <a:lumMod val="50000"/>
                  </a:srgbClr>
                </a:solidFill>
              </a:rPr>
              <a:t>Partners</a:t>
            </a:r>
            <a:endParaRPr lang="es-AR" sz="1200" i="1" dirty="0"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5790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" y="365126"/>
            <a:ext cx="2852058" cy="368436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6728" y="365128"/>
            <a:ext cx="5298621" cy="5811837"/>
          </a:xfrm>
        </p:spPr>
        <p:txBody>
          <a:bodyPr/>
          <a:lstStyle>
            <a:lvl1pPr>
              <a:defRPr>
                <a:solidFill>
                  <a:srgbClr val="817A7C"/>
                </a:solidFill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8023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" y="365126"/>
            <a:ext cx="2852058" cy="368436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086" y="2906487"/>
            <a:ext cx="4999263" cy="3270477"/>
          </a:xfrm>
        </p:spPr>
        <p:txBody>
          <a:bodyPr/>
          <a:lstStyle>
            <a:lvl1pPr marL="0" indent="0">
              <a:buNone/>
              <a:defRPr>
                <a:solidFill>
                  <a:srgbClr val="817A7C"/>
                </a:solidFill>
                <a:latin typeface="Museo 700" panose="02000000000000000000" pitchFamily="50" charset="0"/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 flipH="1" flipV="1">
            <a:off x="3630388" y="2758363"/>
            <a:ext cx="5154387" cy="1"/>
          </a:xfrm>
          <a:prstGeom prst="line">
            <a:avLst/>
          </a:prstGeom>
          <a:ln w="38100">
            <a:solidFill>
              <a:srgbClr val="008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9501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-75414"/>
            <a:ext cx="9144000" cy="1631259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30" y="365128"/>
            <a:ext cx="8741228" cy="1316717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30" y="2345871"/>
            <a:ext cx="8422821" cy="3831092"/>
          </a:xfrm>
        </p:spPr>
        <p:txBody>
          <a:bodyPr/>
          <a:lstStyle>
            <a:lvl1pPr>
              <a:defRPr>
                <a:solidFill>
                  <a:srgbClr val="817A7C"/>
                </a:solidFill>
              </a:defRPr>
            </a:lvl1pPr>
            <a:lvl2pPr>
              <a:defRPr>
                <a:solidFill>
                  <a:srgbClr val="817A7C"/>
                </a:solidFill>
              </a:defRPr>
            </a:lvl2pPr>
            <a:lvl3pPr>
              <a:defRPr>
                <a:solidFill>
                  <a:srgbClr val="817A7C"/>
                </a:solidFill>
              </a:defRPr>
            </a:lvl3pPr>
            <a:lvl4pPr>
              <a:defRPr>
                <a:solidFill>
                  <a:srgbClr val="817A7C"/>
                </a:solidFill>
              </a:defRPr>
            </a:lvl4pPr>
            <a:lvl5pPr>
              <a:defRPr>
                <a:solidFill>
                  <a:srgbClr val="817A7C"/>
                </a:solidFill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821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ítulo y objetos">
    <p:bg>
      <p:bgPr>
        <a:solidFill>
          <a:srgbClr val="008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45" y="365127"/>
            <a:ext cx="8395606" cy="96837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744" y="1825625"/>
            <a:ext cx="839560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4337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337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5078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4299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34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4012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072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28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548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86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4726" y="289712"/>
            <a:ext cx="6290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0C8E6-5725-47AC-9321-172C6EB141B1}" type="datetimeFigureOut">
              <a:rPr lang="es-AR" smtClean="0"/>
              <a:t>21/2/2017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Rectángulo 6"/>
          <p:cNvSpPr/>
          <p:nvPr userDrawn="1"/>
        </p:nvSpPr>
        <p:spPr>
          <a:xfrm>
            <a:off x="0" y="0"/>
            <a:ext cx="2224726" cy="6858000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800"/>
          </a:p>
        </p:txBody>
      </p:sp>
    </p:spTree>
    <p:extLst>
      <p:ext uri="{BB962C8B-B14F-4D97-AF65-F5344CB8AC3E}">
        <p14:creationId xmlns:p14="http://schemas.microsoft.com/office/powerpoint/2010/main" val="18032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4726" y="289712"/>
            <a:ext cx="6290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/>
          <p:cNvSpPr/>
          <p:nvPr userDrawn="1"/>
        </p:nvSpPr>
        <p:spPr>
          <a:xfrm>
            <a:off x="0" y="0"/>
            <a:ext cx="2224726" cy="6858000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42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4726" y="289712"/>
            <a:ext cx="6290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0C8E6-5725-47AC-9321-172C6EB141B1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21/2/2017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1A793-E5AF-4F4F-B203-A0C17DC53933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/>
          <p:cNvSpPr/>
          <p:nvPr userDrawn="1"/>
        </p:nvSpPr>
        <p:spPr>
          <a:xfrm>
            <a:off x="0" y="0"/>
            <a:ext cx="2224726" cy="6858000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29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2.jpe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jpeg"/><Relationship Id="rId15" Type="http://schemas.openxmlformats.org/officeDocument/2006/relationships/chart" Target="../charts/chart3.xml"/><Relationship Id="rId10" Type="http://schemas.openxmlformats.org/officeDocument/2006/relationships/image" Target="../media/image19.jpeg"/><Relationship Id="rId4" Type="http://schemas.openxmlformats.org/officeDocument/2006/relationships/image" Target="../media/image13.jpg"/><Relationship Id="rId9" Type="http://schemas.openxmlformats.org/officeDocument/2006/relationships/image" Target="../media/image18.jpg"/><Relationship Id="rId1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chart" Target="../charts/chart5.xm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Sergio.Doval@uai.edu.a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05389" y="3694102"/>
            <a:ext cx="5414285" cy="930731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 smtClean="0"/>
              <a:t>ELECCIONES LEGISLATIVAS </a:t>
            </a:r>
            <a:br>
              <a:rPr lang="es-AR" dirty="0" smtClean="0"/>
            </a:br>
            <a:r>
              <a:rPr lang="es-AR" dirty="0" smtClean="0"/>
              <a:t>CIUDAD AUTÓNOMA DE BUENOS AIRES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67283" y="5446062"/>
            <a:ext cx="1652388" cy="339721"/>
          </a:xfrm>
        </p:spPr>
        <p:txBody>
          <a:bodyPr>
            <a:normAutofit fontScale="85000" lnSpcReduction="10000"/>
          </a:bodyPr>
          <a:lstStyle/>
          <a:p>
            <a:r>
              <a:rPr lang="es-AR" dirty="0" smtClean="0"/>
              <a:t>Febrero 2017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5621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s-AR" sz="3600" b="1" dirty="0">
                <a:latin typeface="+mn-lt"/>
              </a:rPr>
              <a:t>FICHA TECNICA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Tipo de investigación</a:t>
            </a:r>
            <a:r>
              <a:rPr lang="es-AR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: Cuantitativa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Tipo de estudio</a:t>
            </a:r>
            <a:r>
              <a:rPr lang="es-AR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: Encuesta telefónica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Instrumento de recolección de información</a:t>
            </a:r>
            <a:r>
              <a:rPr lang="es-AR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: Cuestionario </a:t>
            </a:r>
            <a:r>
              <a:rPr lang="es-AR" kern="0" dirty="0" smtClean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abierto y cerrado</a:t>
            </a:r>
            <a:endParaRPr lang="es-AR" kern="0" dirty="0">
              <a:solidFill>
                <a:schemeClr val="tx1"/>
              </a:solidFill>
              <a:ea typeface="Source Sans Pro"/>
              <a:cs typeface="Source Sans Pro"/>
              <a:sym typeface="Source Sans Pro"/>
              <a:rtl val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Sistema</a:t>
            </a:r>
            <a:r>
              <a:rPr lang="es-AR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:  Los datos ingresan directamente al paquete estadístico SPSS.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Población</a:t>
            </a:r>
            <a:r>
              <a:rPr lang="es-AR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: Mujeres y hombres mayores a 18 años habitantes </a:t>
            </a:r>
            <a:r>
              <a:rPr lang="es-AR" kern="0" dirty="0" smtClean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de la Ciudad Autónoma de Buenos Aires</a:t>
            </a:r>
            <a:endParaRPr lang="es-AR" kern="0" dirty="0">
              <a:solidFill>
                <a:schemeClr val="tx1"/>
              </a:solidFill>
              <a:ea typeface="Source Sans Pro"/>
              <a:cs typeface="Source Sans Pro"/>
              <a:sym typeface="Source Sans Pro"/>
              <a:rtl val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Tamaño de la muestra: </a:t>
            </a:r>
            <a:r>
              <a:rPr lang="es-AR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521 casos efectivos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Fecha de realización: </a:t>
            </a:r>
            <a:r>
              <a:rPr lang="es-AR" kern="0" dirty="0">
                <a:solidFill>
                  <a:schemeClr val="tx1"/>
                </a:solidFill>
                <a:ea typeface="Source Sans Pro"/>
                <a:cs typeface="Source Sans Pro"/>
                <a:sym typeface="Source Sans Pro"/>
                <a:rtl val="0"/>
              </a:rPr>
              <a:t>31-01-2017 al 14-02-2017</a:t>
            </a:r>
            <a:endParaRPr lang="es-AR" kern="0" dirty="0">
              <a:solidFill>
                <a:schemeClr val="tx1"/>
              </a:solidFill>
              <a:ea typeface="Source Sans Pro"/>
              <a:cs typeface="Source Sans Pro"/>
              <a:rtl val="0"/>
            </a:endParaRPr>
          </a:p>
          <a:p>
            <a:endParaRPr lang="es-AR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14339" y="1158879"/>
            <a:ext cx="8304212" cy="48545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1800"/>
              </a:spcBef>
              <a:buNone/>
              <a:defRPr/>
            </a:pPr>
            <a:endParaRPr lang="es-MX" sz="2000" dirty="0">
              <a:solidFill>
                <a:srgbClr val="8A8A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852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01787" y="255775"/>
            <a:ext cx="8741228" cy="806025"/>
          </a:xfrm>
        </p:spPr>
        <p:txBody>
          <a:bodyPr>
            <a:normAutofit/>
          </a:bodyPr>
          <a:lstStyle/>
          <a:p>
            <a:r>
              <a:rPr lang="es-AR" sz="2400" dirty="0"/>
              <a:t>1</a:t>
            </a:r>
            <a:r>
              <a:rPr lang="es-AR" sz="2400" dirty="0" smtClean="0"/>
              <a:t>. </a:t>
            </a:r>
            <a:r>
              <a:rPr lang="es-AR" sz="2400" dirty="0"/>
              <a:t>Pensando en la Elección Legislativa del </a:t>
            </a:r>
            <a:r>
              <a:rPr lang="es-AR" sz="2400" dirty="0" smtClean="0"/>
              <a:t>próximo octubre, </a:t>
            </a:r>
            <a:r>
              <a:rPr lang="es-AR" sz="2400" dirty="0"/>
              <a:t>¿por cuál partido podría llegar a votar, y por cuál sería imposible que lo haga?</a:t>
            </a:r>
            <a:endParaRPr lang="es-ES" sz="24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148" y="3981805"/>
            <a:ext cx="681606" cy="51120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9748" r="4901" b="10195"/>
          <a:stretch/>
        </p:blipFill>
        <p:spPr>
          <a:xfrm>
            <a:off x="3015038" y="3992922"/>
            <a:ext cx="1016087" cy="5607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14988" r="4208" b="11240"/>
          <a:stretch/>
        </p:blipFill>
        <p:spPr>
          <a:xfrm>
            <a:off x="3015549" y="5736610"/>
            <a:ext cx="966082" cy="43912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504" y="2351305"/>
            <a:ext cx="955845" cy="47792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3" t="20385" r="15807" b="16928"/>
          <a:stretch/>
        </p:blipFill>
        <p:spPr>
          <a:xfrm>
            <a:off x="6106950" y="2268797"/>
            <a:ext cx="878116" cy="824666"/>
          </a:xfrm>
          <a:prstGeom prst="rect">
            <a:avLst/>
          </a:prstGeom>
        </p:spPr>
      </p:pic>
      <p:cxnSp>
        <p:nvCxnSpPr>
          <p:cNvPr id="40" name="Conector recto de flecha 39"/>
          <p:cNvCxnSpPr/>
          <p:nvPr/>
        </p:nvCxnSpPr>
        <p:spPr>
          <a:xfrm flipV="1">
            <a:off x="787156" y="2225273"/>
            <a:ext cx="337868" cy="3020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/>
          <p:nvPr/>
        </p:nvCxnSpPr>
        <p:spPr>
          <a:xfrm flipV="1">
            <a:off x="793704" y="2522707"/>
            <a:ext cx="415692" cy="6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/>
          <p:nvPr/>
        </p:nvCxnSpPr>
        <p:spPr>
          <a:xfrm>
            <a:off x="808292" y="2533261"/>
            <a:ext cx="260868" cy="2508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CuadroTexto 42"/>
          <p:cNvSpPr txBox="1"/>
          <p:nvPr/>
        </p:nvSpPr>
        <p:spPr>
          <a:xfrm>
            <a:off x="1401150" y="2098863"/>
            <a:ext cx="1523999" cy="2809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SÍ LO VOTARIA</a:t>
            </a:r>
            <a:r>
              <a:rPr lang="es-AR" sz="1050" dirty="0"/>
              <a:t>: </a:t>
            </a:r>
            <a:r>
              <a:rPr lang="es-AR" sz="1050" dirty="0" smtClean="0"/>
              <a:t>58,2%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sp>
        <p:nvSpPr>
          <p:cNvPr id="44" name="CuadroTexto 43"/>
          <p:cNvSpPr txBox="1"/>
          <p:nvPr/>
        </p:nvSpPr>
        <p:spPr>
          <a:xfrm>
            <a:off x="1374023" y="2513138"/>
            <a:ext cx="1551127" cy="2809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VOTARIA</a:t>
            </a:r>
            <a:r>
              <a:rPr lang="es-AR" sz="1050" dirty="0"/>
              <a:t>: </a:t>
            </a:r>
            <a:r>
              <a:rPr lang="es-AR" sz="1050" dirty="0" smtClean="0"/>
              <a:t>39,1%</a:t>
            </a:r>
            <a:endParaRPr lang="es-AR" sz="1050" u="sng" dirty="0"/>
          </a:p>
        </p:txBody>
      </p:sp>
      <p:sp>
        <p:nvSpPr>
          <p:cNvPr id="45" name="CuadroTexto 44"/>
          <p:cNvSpPr txBox="1"/>
          <p:nvPr/>
        </p:nvSpPr>
        <p:spPr>
          <a:xfrm>
            <a:off x="1374021" y="2902494"/>
            <a:ext cx="1551127" cy="28092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0,1%</a:t>
            </a:r>
            <a:endParaRPr lang="es-AR" sz="1050" u="sng" dirty="0"/>
          </a:p>
        </p:txBody>
      </p:sp>
      <p:cxnSp>
        <p:nvCxnSpPr>
          <p:cNvPr id="47" name="Conector recto de flecha 46"/>
          <p:cNvCxnSpPr/>
          <p:nvPr/>
        </p:nvCxnSpPr>
        <p:spPr>
          <a:xfrm flipV="1">
            <a:off x="1041519" y="3953174"/>
            <a:ext cx="257711" cy="3411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/>
          <p:cNvCxnSpPr/>
          <p:nvPr/>
        </p:nvCxnSpPr>
        <p:spPr>
          <a:xfrm>
            <a:off x="1051907" y="4300221"/>
            <a:ext cx="268101" cy="50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/>
          <p:cNvCxnSpPr/>
          <p:nvPr/>
        </p:nvCxnSpPr>
        <p:spPr>
          <a:xfrm>
            <a:off x="1036195" y="4293858"/>
            <a:ext cx="238567" cy="37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/>
          <p:cNvCxnSpPr/>
          <p:nvPr/>
        </p:nvCxnSpPr>
        <p:spPr>
          <a:xfrm flipV="1">
            <a:off x="882847" y="5537828"/>
            <a:ext cx="282532" cy="3753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/>
          <p:cNvCxnSpPr/>
          <p:nvPr/>
        </p:nvCxnSpPr>
        <p:spPr>
          <a:xfrm>
            <a:off x="879759" y="5919573"/>
            <a:ext cx="344839" cy="40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/>
          <p:cNvCxnSpPr/>
          <p:nvPr/>
        </p:nvCxnSpPr>
        <p:spPr>
          <a:xfrm>
            <a:off x="877065" y="5905935"/>
            <a:ext cx="248971" cy="3674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CuadroTexto 58"/>
          <p:cNvSpPr txBox="1"/>
          <p:nvPr/>
        </p:nvSpPr>
        <p:spPr>
          <a:xfrm>
            <a:off x="1374022" y="3667740"/>
            <a:ext cx="1548399" cy="28059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050" u="sng" dirty="0"/>
              <a:t>SÍ LO VOTARIA</a:t>
            </a:r>
            <a:r>
              <a:rPr lang="es-AR" sz="1050" dirty="0"/>
              <a:t>: </a:t>
            </a:r>
            <a:r>
              <a:rPr lang="es-AR" sz="1050" dirty="0" smtClean="0"/>
              <a:t>53,8%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sp>
        <p:nvSpPr>
          <p:cNvPr id="60" name="CuadroTexto 59"/>
          <p:cNvSpPr txBox="1"/>
          <p:nvPr/>
        </p:nvSpPr>
        <p:spPr>
          <a:xfrm>
            <a:off x="1369727" y="4177598"/>
            <a:ext cx="1552694" cy="2809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050" u="sng" dirty="0"/>
              <a:t>NO LO VOTARIA</a:t>
            </a:r>
            <a:r>
              <a:rPr lang="es-AR" sz="1050" dirty="0" smtClean="0"/>
              <a:t>: 43,3%</a:t>
            </a:r>
            <a:endParaRPr lang="es-AR" sz="1050" u="sng" dirty="0"/>
          </a:p>
        </p:txBody>
      </p:sp>
      <p:sp>
        <p:nvSpPr>
          <p:cNvPr id="61" name="CuadroTexto 60"/>
          <p:cNvSpPr txBox="1"/>
          <p:nvPr/>
        </p:nvSpPr>
        <p:spPr>
          <a:xfrm>
            <a:off x="1369726" y="4659635"/>
            <a:ext cx="1552695" cy="28092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0,3%</a:t>
            </a:r>
            <a:endParaRPr lang="es-AR" sz="1050" u="sng" dirty="0"/>
          </a:p>
        </p:txBody>
      </p:sp>
      <p:sp>
        <p:nvSpPr>
          <p:cNvPr id="62" name="CuadroTexto 61"/>
          <p:cNvSpPr txBox="1"/>
          <p:nvPr/>
        </p:nvSpPr>
        <p:spPr>
          <a:xfrm>
            <a:off x="1294794" y="5273986"/>
            <a:ext cx="1555141" cy="2809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050" u="sng" dirty="0"/>
              <a:t>SÍ LO </a:t>
            </a:r>
            <a:r>
              <a:rPr lang="es-AR" sz="1050" u="sng" dirty="0" smtClean="0"/>
              <a:t>VOTARIA</a:t>
            </a:r>
            <a:r>
              <a:rPr lang="es-AR" sz="1050" dirty="0" smtClean="0"/>
              <a:t>: 25,9%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sp>
        <p:nvSpPr>
          <p:cNvPr id="63" name="CuadroTexto 62"/>
          <p:cNvSpPr txBox="1"/>
          <p:nvPr/>
        </p:nvSpPr>
        <p:spPr>
          <a:xfrm>
            <a:off x="1277707" y="5791879"/>
            <a:ext cx="1572227" cy="2809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050" u="sng" dirty="0"/>
              <a:t>NO LO VOTARIA</a:t>
            </a:r>
            <a:r>
              <a:rPr lang="es-AR" sz="1050" dirty="0"/>
              <a:t>: </a:t>
            </a:r>
            <a:r>
              <a:rPr lang="es-AR" sz="1050" dirty="0" smtClean="0"/>
              <a:t>72,5%</a:t>
            </a:r>
            <a:endParaRPr lang="es-AR" sz="1050" u="sng" dirty="0"/>
          </a:p>
        </p:txBody>
      </p:sp>
      <p:sp>
        <p:nvSpPr>
          <p:cNvPr id="64" name="CuadroTexto 63"/>
          <p:cNvSpPr txBox="1"/>
          <p:nvPr/>
        </p:nvSpPr>
        <p:spPr>
          <a:xfrm>
            <a:off x="1294790" y="6257702"/>
            <a:ext cx="1555143" cy="28092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0,1%</a:t>
            </a:r>
            <a:endParaRPr lang="es-AR" sz="1050" u="sng" dirty="0"/>
          </a:p>
        </p:txBody>
      </p:sp>
      <p:cxnSp>
        <p:nvCxnSpPr>
          <p:cNvPr id="65" name="Conector recto de flecha 64"/>
          <p:cNvCxnSpPr/>
          <p:nvPr/>
        </p:nvCxnSpPr>
        <p:spPr>
          <a:xfrm flipV="1">
            <a:off x="4025816" y="2314869"/>
            <a:ext cx="301599" cy="2765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/>
          <p:cNvCxnSpPr/>
          <p:nvPr/>
        </p:nvCxnSpPr>
        <p:spPr>
          <a:xfrm>
            <a:off x="4026319" y="2590401"/>
            <a:ext cx="284508" cy="47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de flecha 66"/>
          <p:cNvCxnSpPr/>
          <p:nvPr/>
        </p:nvCxnSpPr>
        <p:spPr>
          <a:xfrm>
            <a:off x="4027926" y="2583460"/>
            <a:ext cx="194131" cy="3809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8" name="CuadroTexto 67"/>
          <p:cNvSpPr txBox="1"/>
          <p:nvPr/>
        </p:nvSpPr>
        <p:spPr>
          <a:xfrm>
            <a:off x="4387362" y="2091982"/>
            <a:ext cx="1532880" cy="2809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SÍ LO VOTARIA</a:t>
            </a:r>
            <a:r>
              <a:rPr lang="es-AR" sz="1050" dirty="0"/>
              <a:t>: </a:t>
            </a:r>
            <a:r>
              <a:rPr lang="es-AR" sz="1050" dirty="0" smtClean="0"/>
              <a:t>20,7%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sp>
        <p:nvSpPr>
          <p:cNvPr id="69" name="CuadroTexto 68"/>
          <p:cNvSpPr txBox="1"/>
          <p:nvPr/>
        </p:nvSpPr>
        <p:spPr>
          <a:xfrm>
            <a:off x="4390578" y="2511050"/>
            <a:ext cx="1529664" cy="2809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VOTARIA</a:t>
            </a:r>
            <a:r>
              <a:rPr lang="es-AR" sz="1050" dirty="0"/>
              <a:t>: </a:t>
            </a:r>
            <a:r>
              <a:rPr lang="es-AR" sz="1050" dirty="0" smtClean="0"/>
              <a:t>75,1%</a:t>
            </a:r>
            <a:endParaRPr lang="es-AR" sz="1050" u="sng" dirty="0"/>
          </a:p>
        </p:txBody>
      </p:sp>
      <p:sp>
        <p:nvSpPr>
          <p:cNvPr id="70" name="CuadroTexto 69"/>
          <p:cNvSpPr txBox="1"/>
          <p:nvPr/>
        </p:nvSpPr>
        <p:spPr>
          <a:xfrm>
            <a:off x="4398425" y="2931782"/>
            <a:ext cx="1521817" cy="28092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0,7%</a:t>
            </a:r>
            <a:endParaRPr lang="es-AR" sz="1050" u="sng" dirty="0"/>
          </a:p>
        </p:txBody>
      </p:sp>
      <p:cxnSp>
        <p:nvCxnSpPr>
          <p:cNvPr id="71" name="Conector recto de flecha 70"/>
          <p:cNvCxnSpPr/>
          <p:nvPr/>
        </p:nvCxnSpPr>
        <p:spPr>
          <a:xfrm flipV="1">
            <a:off x="4031993" y="3884925"/>
            <a:ext cx="302993" cy="352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de flecha 71"/>
          <p:cNvCxnSpPr/>
          <p:nvPr/>
        </p:nvCxnSpPr>
        <p:spPr>
          <a:xfrm flipV="1">
            <a:off x="4041123" y="4227231"/>
            <a:ext cx="304993" cy="25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de flecha 72"/>
          <p:cNvCxnSpPr/>
          <p:nvPr/>
        </p:nvCxnSpPr>
        <p:spPr>
          <a:xfrm>
            <a:off x="4032602" y="4220618"/>
            <a:ext cx="278729" cy="4098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4" name="CuadroTexto 73"/>
          <p:cNvSpPr txBox="1"/>
          <p:nvPr/>
        </p:nvSpPr>
        <p:spPr>
          <a:xfrm>
            <a:off x="4398427" y="3667148"/>
            <a:ext cx="1521815" cy="2809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SÍ LO VOTARIA</a:t>
            </a:r>
            <a:r>
              <a:rPr lang="es-AR" sz="1050" dirty="0"/>
              <a:t>: </a:t>
            </a:r>
            <a:r>
              <a:rPr lang="es-AR" sz="1050" dirty="0" smtClean="0"/>
              <a:t>29,9%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sp>
        <p:nvSpPr>
          <p:cNvPr id="75" name="CuadroTexto 74"/>
          <p:cNvSpPr txBox="1"/>
          <p:nvPr/>
        </p:nvSpPr>
        <p:spPr>
          <a:xfrm>
            <a:off x="4403947" y="4114764"/>
            <a:ext cx="1516295" cy="28775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VOTARIA</a:t>
            </a:r>
            <a:r>
              <a:rPr lang="es-AR" sz="1050" dirty="0"/>
              <a:t>: </a:t>
            </a:r>
            <a:r>
              <a:rPr lang="es-AR" sz="1050" dirty="0" smtClean="0"/>
              <a:t>64,6%</a:t>
            </a:r>
            <a:endParaRPr lang="es-AR" sz="1050" u="sng" dirty="0"/>
          </a:p>
        </p:txBody>
      </p:sp>
      <p:sp>
        <p:nvSpPr>
          <p:cNvPr id="76" name="CuadroTexto 75"/>
          <p:cNvSpPr txBox="1"/>
          <p:nvPr/>
        </p:nvSpPr>
        <p:spPr>
          <a:xfrm>
            <a:off x="4383466" y="4562242"/>
            <a:ext cx="1536776" cy="28092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0,6%</a:t>
            </a:r>
            <a:endParaRPr lang="es-AR" sz="1050" u="sng" dirty="0"/>
          </a:p>
        </p:txBody>
      </p:sp>
      <p:cxnSp>
        <p:nvCxnSpPr>
          <p:cNvPr id="77" name="Conector recto de flecha 76"/>
          <p:cNvCxnSpPr/>
          <p:nvPr/>
        </p:nvCxnSpPr>
        <p:spPr>
          <a:xfrm flipV="1">
            <a:off x="3975874" y="5546296"/>
            <a:ext cx="270148" cy="3631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/>
          <p:cNvCxnSpPr/>
          <p:nvPr/>
        </p:nvCxnSpPr>
        <p:spPr>
          <a:xfrm flipV="1">
            <a:off x="3986019" y="5905932"/>
            <a:ext cx="324808" cy="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de flecha 78"/>
          <p:cNvCxnSpPr/>
          <p:nvPr/>
        </p:nvCxnSpPr>
        <p:spPr>
          <a:xfrm>
            <a:off x="3972941" y="5905933"/>
            <a:ext cx="282904" cy="3660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0" name="CuadroTexto 79"/>
          <p:cNvSpPr txBox="1"/>
          <p:nvPr/>
        </p:nvSpPr>
        <p:spPr>
          <a:xfrm>
            <a:off x="4382468" y="5409148"/>
            <a:ext cx="1537774" cy="2809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SÍ LO VOTARIA</a:t>
            </a:r>
            <a:r>
              <a:rPr lang="es-AR" sz="1050" dirty="0"/>
              <a:t>: </a:t>
            </a:r>
            <a:r>
              <a:rPr lang="es-AR" sz="1050" dirty="0" smtClean="0"/>
              <a:t>11,1%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sp>
        <p:nvSpPr>
          <p:cNvPr id="81" name="CuadroTexto 80"/>
          <p:cNvSpPr txBox="1"/>
          <p:nvPr/>
        </p:nvSpPr>
        <p:spPr>
          <a:xfrm>
            <a:off x="4384777" y="5817624"/>
            <a:ext cx="1535465" cy="2809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VOTARIA</a:t>
            </a:r>
            <a:r>
              <a:rPr lang="es-AR" sz="1050" dirty="0"/>
              <a:t>: </a:t>
            </a:r>
            <a:r>
              <a:rPr lang="es-AR" sz="1050" dirty="0" smtClean="0"/>
              <a:t>70,9%</a:t>
            </a:r>
            <a:endParaRPr lang="es-AR" sz="1050" u="sng" dirty="0"/>
          </a:p>
        </p:txBody>
      </p:sp>
      <p:sp>
        <p:nvSpPr>
          <p:cNvPr id="82" name="CuadroTexto 81"/>
          <p:cNvSpPr txBox="1"/>
          <p:nvPr/>
        </p:nvSpPr>
        <p:spPr>
          <a:xfrm>
            <a:off x="4398426" y="6271955"/>
            <a:ext cx="1521816" cy="28092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13%</a:t>
            </a:r>
            <a:endParaRPr lang="es-AR" sz="1050" u="sng" dirty="0"/>
          </a:p>
        </p:txBody>
      </p:sp>
      <p:cxnSp>
        <p:nvCxnSpPr>
          <p:cNvPr id="83" name="Conector recto de flecha 82"/>
          <p:cNvCxnSpPr/>
          <p:nvPr/>
        </p:nvCxnSpPr>
        <p:spPr>
          <a:xfrm flipV="1">
            <a:off x="6916025" y="2268797"/>
            <a:ext cx="297343" cy="2920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de flecha 83"/>
          <p:cNvCxnSpPr/>
          <p:nvPr/>
        </p:nvCxnSpPr>
        <p:spPr>
          <a:xfrm>
            <a:off x="6902410" y="2571468"/>
            <a:ext cx="307299" cy="79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de flecha 84"/>
          <p:cNvCxnSpPr/>
          <p:nvPr/>
        </p:nvCxnSpPr>
        <p:spPr>
          <a:xfrm>
            <a:off x="6906262" y="2575452"/>
            <a:ext cx="186391" cy="3772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6" name="CuadroTexto 85"/>
          <p:cNvSpPr txBox="1"/>
          <p:nvPr/>
        </p:nvSpPr>
        <p:spPr>
          <a:xfrm>
            <a:off x="7336439" y="2096423"/>
            <a:ext cx="1576476" cy="2809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SÍ LO VOTARIA</a:t>
            </a:r>
            <a:r>
              <a:rPr lang="es-AR" sz="1050" dirty="0"/>
              <a:t>: </a:t>
            </a:r>
            <a:r>
              <a:rPr lang="es-AR" sz="1050" dirty="0" smtClean="0"/>
              <a:t>10,7%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sp>
        <p:nvSpPr>
          <p:cNvPr id="87" name="CuadroTexto 86"/>
          <p:cNvSpPr txBox="1"/>
          <p:nvPr/>
        </p:nvSpPr>
        <p:spPr>
          <a:xfrm>
            <a:off x="7336439" y="2535345"/>
            <a:ext cx="1576476" cy="2809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VOTARIA</a:t>
            </a:r>
            <a:r>
              <a:rPr lang="es-AR" sz="1050" dirty="0"/>
              <a:t>: </a:t>
            </a:r>
            <a:r>
              <a:rPr lang="es-AR" sz="1050" dirty="0" smtClean="0"/>
              <a:t>79,7%</a:t>
            </a:r>
            <a:endParaRPr lang="es-AR" sz="1050" u="sng" dirty="0"/>
          </a:p>
        </p:txBody>
      </p:sp>
      <p:sp>
        <p:nvSpPr>
          <p:cNvPr id="88" name="CuadroTexto 87"/>
          <p:cNvSpPr txBox="1"/>
          <p:nvPr/>
        </p:nvSpPr>
        <p:spPr>
          <a:xfrm>
            <a:off x="7336438" y="2924586"/>
            <a:ext cx="1576477" cy="288123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7,1%</a:t>
            </a:r>
            <a:endParaRPr lang="es-AR" sz="1050" u="sng" dirty="0"/>
          </a:p>
        </p:txBody>
      </p:sp>
      <p:cxnSp>
        <p:nvCxnSpPr>
          <p:cNvPr id="89" name="Conector recto de flecha 88"/>
          <p:cNvCxnSpPr/>
          <p:nvPr/>
        </p:nvCxnSpPr>
        <p:spPr>
          <a:xfrm flipV="1">
            <a:off x="7046515" y="3941626"/>
            <a:ext cx="279041" cy="3365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0" name="CuadroTexto 89"/>
          <p:cNvSpPr txBox="1"/>
          <p:nvPr/>
        </p:nvSpPr>
        <p:spPr>
          <a:xfrm>
            <a:off x="7391882" y="3753258"/>
            <a:ext cx="1521034" cy="2809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SÍ LO VOTARIA</a:t>
            </a:r>
            <a:r>
              <a:rPr lang="es-AR" sz="1050" dirty="0"/>
              <a:t>: </a:t>
            </a:r>
            <a:r>
              <a:rPr lang="es-AR" sz="1050" dirty="0" smtClean="0"/>
              <a:t>1%</a:t>
            </a:r>
            <a:r>
              <a:rPr lang="es-AR" sz="1050" u="sng" dirty="0" smtClean="0"/>
              <a:t> </a:t>
            </a:r>
            <a:endParaRPr lang="es-AR" sz="1050" u="sng" dirty="0"/>
          </a:p>
        </p:txBody>
      </p:sp>
      <p:cxnSp>
        <p:nvCxnSpPr>
          <p:cNvPr id="91" name="Conector recto de flecha 90"/>
          <p:cNvCxnSpPr/>
          <p:nvPr/>
        </p:nvCxnSpPr>
        <p:spPr>
          <a:xfrm>
            <a:off x="7056060" y="4276415"/>
            <a:ext cx="269495" cy="47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2" name="CuadroTexto 91"/>
          <p:cNvSpPr txBox="1"/>
          <p:nvPr/>
        </p:nvSpPr>
        <p:spPr>
          <a:xfrm>
            <a:off x="7391882" y="4197782"/>
            <a:ext cx="1521034" cy="2809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VOTARIA</a:t>
            </a:r>
            <a:r>
              <a:rPr lang="es-AR" sz="1050" dirty="0"/>
              <a:t>: </a:t>
            </a:r>
            <a:r>
              <a:rPr lang="es-AR" sz="1050" dirty="0" smtClean="0"/>
              <a:t>75,5%</a:t>
            </a:r>
            <a:endParaRPr lang="es-AR" sz="1050" u="sng" dirty="0"/>
          </a:p>
        </p:txBody>
      </p:sp>
      <p:cxnSp>
        <p:nvCxnSpPr>
          <p:cNvPr id="93" name="Conector recto de flecha 92"/>
          <p:cNvCxnSpPr/>
          <p:nvPr/>
        </p:nvCxnSpPr>
        <p:spPr>
          <a:xfrm>
            <a:off x="7048251" y="4261839"/>
            <a:ext cx="277305" cy="3685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4" name="CuadroTexto 93"/>
          <p:cNvSpPr txBox="1"/>
          <p:nvPr/>
        </p:nvSpPr>
        <p:spPr>
          <a:xfrm>
            <a:off x="7406907" y="4659635"/>
            <a:ext cx="1506008" cy="28092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050" u="sng" dirty="0"/>
              <a:t>NO LO CONOCE</a:t>
            </a:r>
            <a:r>
              <a:rPr lang="es-AR" sz="1050" dirty="0"/>
              <a:t>: </a:t>
            </a:r>
            <a:r>
              <a:rPr lang="es-AR" sz="1050" dirty="0" smtClean="0"/>
              <a:t>18,5%</a:t>
            </a:r>
            <a:endParaRPr lang="es-AR" sz="1050" u="sng" dirty="0"/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t="8651" r="4533" b="14465"/>
          <a:stretch/>
        </p:blipFill>
        <p:spPr>
          <a:xfrm>
            <a:off x="60832" y="2355642"/>
            <a:ext cx="713267" cy="473586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t="36400" r="2458" b="35703"/>
          <a:stretch/>
        </p:blipFill>
        <p:spPr>
          <a:xfrm>
            <a:off x="12962" y="4108166"/>
            <a:ext cx="1170715" cy="35067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2" y="5712819"/>
            <a:ext cx="829287" cy="413508"/>
          </a:xfrm>
          <a:prstGeom prst="rect">
            <a:avLst/>
          </a:prstGeom>
        </p:spPr>
      </p:pic>
      <p:sp>
        <p:nvSpPr>
          <p:cNvPr id="101" name="4 Título"/>
          <p:cNvSpPr txBox="1">
            <a:spLocks/>
          </p:cNvSpPr>
          <p:nvPr/>
        </p:nvSpPr>
        <p:spPr>
          <a:xfrm>
            <a:off x="6375620" y="5048176"/>
            <a:ext cx="2559867" cy="12026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150" dirty="0" smtClean="0">
                <a:solidFill>
                  <a:schemeClr val="tx1"/>
                </a:solidFill>
              </a:rPr>
              <a:t>(*) Para una mejor lectura de los gráficos no fue tomado en cuenta “</a:t>
            </a:r>
            <a:r>
              <a:rPr lang="es-AR" sz="1150" dirty="0" err="1" smtClean="0">
                <a:solidFill>
                  <a:schemeClr val="tx1"/>
                </a:solidFill>
              </a:rPr>
              <a:t>Ns</a:t>
            </a:r>
            <a:r>
              <a:rPr lang="es-AR" sz="1150" dirty="0" smtClean="0">
                <a:solidFill>
                  <a:schemeClr val="tx1"/>
                </a:solidFill>
              </a:rPr>
              <a:t>/</a:t>
            </a:r>
            <a:r>
              <a:rPr lang="es-AR" sz="1150" dirty="0" err="1" smtClean="0">
                <a:solidFill>
                  <a:schemeClr val="tx1"/>
                </a:solidFill>
              </a:rPr>
              <a:t>Nc</a:t>
            </a:r>
            <a:r>
              <a:rPr lang="es-AR" sz="1150" dirty="0" smtClean="0">
                <a:solidFill>
                  <a:schemeClr val="tx1"/>
                </a:solidFill>
              </a:rPr>
              <a:t>” que es de:</a:t>
            </a:r>
          </a:p>
          <a:p>
            <a:r>
              <a:rPr lang="es-AR" sz="1150" i="1" dirty="0" smtClean="0">
                <a:solidFill>
                  <a:schemeClr val="tx1"/>
                </a:solidFill>
              </a:rPr>
              <a:t>PRO</a:t>
            </a:r>
            <a:r>
              <a:rPr lang="es-AR" sz="1150" dirty="0" smtClean="0">
                <a:solidFill>
                  <a:schemeClr val="tx1"/>
                </a:solidFill>
              </a:rPr>
              <a:t>: 2,7%;</a:t>
            </a:r>
          </a:p>
          <a:p>
            <a:r>
              <a:rPr lang="es-AR" sz="1150" i="1" dirty="0">
                <a:solidFill>
                  <a:schemeClr val="tx1"/>
                </a:solidFill>
              </a:rPr>
              <a:t>FR</a:t>
            </a:r>
            <a:r>
              <a:rPr lang="es-AR" sz="1150" dirty="0" smtClean="0">
                <a:solidFill>
                  <a:schemeClr val="tx1"/>
                </a:solidFill>
              </a:rPr>
              <a:t>: 3,5%</a:t>
            </a:r>
          </a:p>
          <a:p>
            <a:r>
              <a:rPr lang="es-AR" sz="1150" i="1" dirty="0">
                <a:solidFill>
                  <a:schemeClr val="tx1"/>
                </a:solidFill>
              </a:rPr>
              <a:t>GEN</a:t>
            </a:r>
            <a:r>
              <a:rPr lang="es-AR" sz="1150" dirty="0" smtClean="0">
                <a:solidFill>
                  <a:schemeClr val="tx1"/>
                </a:solidFill>
              </a:rPr>
              <a:t>: 2,6%</a:t>
            </a:r>
          </a:p>
          <a:p>
            <a:r>
              <a:rPr lang="es-AR" sz="1150" i="1" dirty="0">
                <a:solidFill>
                  <a:schemeClr val="tx1"/>
                </a:solidFill>
              </a:rPr>
              <a:t>Cambiemos</a:t>
            </a:r>
            <a:r>
              <a:rPr lang="es-AR" sz="1150" dirty="0" smtClean="0">
                <a:solidFill>
                  <a:schemeClr val="tx1"/>
                </a:solidFill>
              </a:rPr>
              <a:t>: 2,6%</a:t>
            </a:r>
          </a:p>
          <a:p>
            <a:r>
              <a:rPr lang="es-AR" sz="1150" i="1" dirty="0">
                <a:solidFill>
                  <a:schemeClr val="tx1"/>
                </a:solidFill>
              </a:rPr>
              <a:t>CC</a:t>
            </a:r>
            <a:r>
              <a:rPr lang="es-AR" sz="1150" dirty="0" smtClean="0">
                <a:solidFill>
                  <a:schemeClr val="tx1"/>
                </a:solidFill>
              </a:rPr>
              <a:t>: 4,9%</a:t>
            </a:r>
          </a:p>
          <a:p>
            <a:r>
              <a:rPr lang="es-AR" sz="1150" i="1" dirty="0">
                <a:solidFill>
                  <a:schemeClr val="tx1"/>
                </a:solidFill>
              </a:rPr>
              <a:t>FE</a:t>
            </a:r>
            <a:r>
              <a:rPr lang="es-AR" sz="1150" dirty="0" smtClean="0">
                <a:solidFill>
                  <a:schemeClr val="tx1"/>
                </a:solidFill>
              </a:rPr>
              <a:t>: 5%</a:t>
            </a:r>
          </a:p>
          <a:p>
            <a:r>
              <a:rPr lang="es-AR" sz="1150" i="1" dirty="0" smtClean="0">
                <a:solidFill>
                  <a:schemeClr val="tx1"/>
                </a:solidFill>
              </a:rPr>
              <a:t>ECO</a:t>
            </a:r>
            <a:r>
              <a:rPr lang="es-AR" sz="1150" dirty="0" smtClean="0">
                <a:solidFill>
                  <a:schemeClr val="tx1"/>
                </a:solidFill>
              </a:rPr>
              <a:t>: 5,1%</a:t>
            </a:r>
          </a:p>
          <a:p>
            <a:r>
              <a:rPr lang="es-AR" sz="1150" i="1" dirty="0">
                <a:solidFill>
                  <a:schemeClr val="tx1"/>
                </a:solidFill>
              </a:rPr>
              <a:t>FPV</a:t>
            </a:r>
            <a:r>
              <a:rPr lang="es-AR" sz="1150" dirty="0" smtClean="0">
                <a:solidFill>
                  <a:schemeClr val="tx1"/>
                </a:solidFill>
              </a:rPr>
              <a:t>: 1,5%</a:t>
            </a:r>
            <a:endParaRPr lang="es-ES" sz="1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4875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2. Para usted, ¿qué importa más?</a:t>
            </a:r>
            <a:endParaRPr lang="es-AR" dirty="0"/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710977"/>
              </p:ext>
            </p:extLst>
          </p:nvPr>
        </p:nvGraphicFramePr>
        <p:xfrm>
          <a:off x="259217" y="2169995"/>
          <a:ext cx="8789158" cy="4326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783592" y="2324404"/>
            <a:ext cx="1560180" cy="938719"/>
          </a:xfrm>
          <a:prstGeom prst="leftArrowCallout">
            <a:avLst>
              <a:gd name="adj1" fmla="val 25000"/>
              <a:gd name="adj2" fmla="val 25000"/>
              <a:gd name="adj3" fmla="val 32427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100" dirty="0"/>
              <a:t>DESTACAN</a:t>
            </a:r>
          </a:p>
          <a:p>
            <a:pPr algn="ctr"/>
            <a:r>
              <a:rPr lang="es-AR" sz="1100" dirty="0" smtClean="0"/>
              <a:t>Hombres y mujeres entre 18 y 34 años de NSE medio</a:t>
            </a:r>
            <a:endParaRPr lang="es-AR" sz="11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59217" y="4844402"/>
            <a:ext cx="1560180" cy="769441"/>
          </a:xfrm>
          <a:prstGeom prst="rightArrowCallout">
            <a:avLst>
              <a:gd name="adj1" fmla="val 25000"/>
              <a:gd name="adj2" fmla="val 25000"/>
              <a:gd name="adj3" fmla="val 43569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100" dirty="0"/>
              <a:t>DESTACAN</a:t>
            </a:r>
          </a:p>
          <a:p>
            <a:pPr algn="ctr"/>
            <a:r>
              <a:rPr lang="es-AR" sz="1100" dirty="0"/>
              <a:t>Mujeres </a:t>
            </a:r>
            <a:r>
              <a:rPr lang="es-AR" sz="1100" dirty="0" smtClean="0"/>
              <a:t>entre 18 y 34 años de NSE alto</a:t>
            </a:r>
            <a:endParaRPr lang="es-AR" sz="1100" dirty="0"/>
          </a:p>
        </p:txBody>
      </p:sp>
      <p:sp>
        <p:nvSpPr>
          <p:cNvPr id="7" name="CuadroTexto 6"/>
          <p:cNvSpPr txBox="1"/>
          <p:nvPr/>
        </p:nvSpPr>
        <p:spPr>
          <a:xfrm>
            <a:off x="4783592" y="5144483"/>
            <a:ext cx="1560180" cy="938719"/>
          </a:xfrm>
          <a:prstGeom prst="leftArrowCallout">
            <a:avLst>
              <a:gd name="adj1" fmla="val 25000"/>
              <a:gd name="adj2" fmla="val 25000"/>
              <a:gd name="adj3" fmla="val 47282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100" dirty="0"/>
              <a:t>DESTACAN</a:t>
            </a:r>
          </a:p>
          <a:p>
            <a:pPr algn="ctr"/>
            <a:r>
              <a:rPr lang="es-AR" sz="1100" dirty="0" smtClean="0"/>
              <a:t>Hombres entre 18 y 34 años de NSE alto</a:t>
            </a:r>
            <a:endParaRPr lang="es-AR" sz="1100" dirty="0"/>
          </a:p>
        </p:txBody>
      </p:sp>
    </p:spTree>
    <p:extLst>
      <p:ext uri="{BB962C8B-B14F-4D97-AF65-F5344CB8AC3E}">
        <p14:creationId xmlns:p14="http://schemas.microsoft.com/office/powerpoint/2010/main" val="12441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92532" y="365127"/>
            <a:ext cx="2072447" cy="2560376"/>
          </a:xfrm>
        </p:spPr>
        <p:txBody>
          <a:bodyPr>
            <a:normAutofit/>
          </a:bodyPr>
          <a:lstStyle/>
          <a:p>
            <a:r>
              <a:rPr lang="es-AR" sz="2000" dirty="0"/>
              <a:t>3. Ahora le voy a nombrar algunas figuras de la política nacional. Me gustaría que me diga qué opinión tiene de cada una de ellas</a:t>
            </a:r>
          </a:p>
        </p:txBody>
      </p:sp>
      <p:sp>
        <p:nvSpPr>
          <p:cNvPr id="8" name="4 Título"/>
          <p:cNvSpPr txBox="1">
            <a:spLocks/>
          </p:cNvSpPr>
          <p:nvPr/>
        </p:nvSpPr>
        <p:spPr>
          <a:xfrm>
            <a:off x="92532" y="3469824"/>
            <a:ext cx="1900041" cy="2808145"/>
          </a:xfrm>
          <a:prstGeom prst="rect">
            <a:avLst/>
          </a:prstGeom>
          <a:noFill/>
          <a:ln w="3175"/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 smtClean="0"/>
              <a:t>(*) Para una mejor lectura de los gráficos no fue tomado en cuenta “Ns/</a:t>
            </a:r>
            <a:r>
              <a:rPr lang="es-AR" sz="1300" dirty="0" err="1" smtClean="0"/>
              <a:t>Nc</a:t>
            </a:r>
            <a:r>
              <a:rPr lang="es-AR" sz="1300" dirty="0" smtClean="0"/>
              <a:t>” que es de:</a:t>
            </a:r>
          </a:p>
          <a:p>
            <a:r>
              <a:rPr lang="es-AR" sz="1300" i="1" dirty="0" smtClean="0"/>
              <a:t>Vidal</a:t>
            </a:r>
            <a:r>
              <a:rPr lang="es-AR" sz="1300" dirty="0" smtClean="0"/>
              <a:t>: 0,3%;</a:t>
            </a:r>
          </a:p>
          <a:p>
            <a:r>
              <a:rPr lang="es-AR" sz="1300" i="1" dirty="0" smtClean="0"/>
              <a:t>Carrió</a:t>
            </a:r>
            <a:r>
              <a:rPr lang="es-AR" sz="1300" dirty="0" smtClean="0"/>
              <a:t>: 0,3%</a:t>
            </a:r>
          </a:p>
          <a:p>
            <a:r>
              <a:rPr lang="es-AR" sz="1300" i="1" dirty="0" smtClean="0"/>
              <a:t>Sanz</a:t>
            </a:r>
            <a:r>
              <a:rPr lang="es-AR" sz="1300" dirty="0" smtClean="0"/>
              <a:t>: 1,9%</a:t>
            </a:r>
          </a:p>
          <a:p>
            <a:r>
              <a:rPr lang="es-AR" sz="1300" i="1" dirty="0" smtClean="0"/>
              <a:t>Stolbizer</a:t>
            </a:r>
            <a:r>
              <a:rPr lang="es-AR" sz="1300" dirty="0" smtClean="0"/>
              <a:t>: 1,9%</a:t>
            </a:r>
          </a:p>
          <a:p>
            <a:r>
              <a:rPr lang="es-AR" sz="1300" i="1" dirty="0" smtClean="0"/>
              <a:t>CFK</a:t>
            </a:r>
            <a:r>
              <a:rPr lang="es-AR" sz="1300" dirty="0" smtClean="0"/>
              <a:t>: 1,6%</a:t>
            </a:r>
          </a:p>
          <a:p>
            <a:r>
              <a:rPr lang="es-AR" sz="1300" i="1" dirty="0" smtClean="0"/>
              <a:t>Morales</a:t>
            </a:r>
            <a:r>
              <a:rPr lang="es-AR" sz="1300" dirty="0" smtClean="0"/>
              <a:t>: 2,9%</a:t>
            </a:r>
          </a:p>
          <a:p>
            <a:r>
              <a:rPr lang="es-AR" sz="1300" i="1" dirty="0" smtClean="0"/>
              <a:t>Urtubey</a:t>
            </a:r>
            <a:r>
              <a:rPr lang="es-AR" sz="1300" dirty="0" smtClean="0"/>
              <a:t>: 2,9%</a:t>
            </a:r>
          </a:p>
          <a:p>
            <a:r>
              <a:rPr lang="es-AR" sz="1300" i="1" dirty="0" smtClean="0"/>
              <a:t>Kicillof</a:t>
            </a:r>
            <a:r>
              <a:rPr lang="es-AR" sz="1300" dirty="0" smtClean="0"/>
              <a:t>: 0,9%</a:t>
            </a:r>
          </a:p>
          <a:p>
            <a:r>
              <a:rPr lang="es-AR" sz="1300" i="1" dirty="0" smtClean="0"/>
              <a:t>Randazzo: 2,3%</a:t>
            </a:r>
          </a:p>
          <a:p>
            <a:r>
              <a:rPr lang="es-AR" sz="1300" i="1" dirty="0" smtClean="0"/>
              <a:t>Massa: 3%</a:t>
            </a:r>
          </a:p>
          <a:p>
            <a:r>
              <a:rPr lang="es-AR" sz="1300" i="1" dirty="0" smtClean="0"/>
              <a:t>Gioja: 4,3%</a:t>
            </a: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137596"/>
              </p:ext>
            </p:extLst>
          </p:nvPr>
        </p:nvGraphicFramePr>
        <p:xfrm>
          <a:off x="2279174" y="112294"/>
          <a:ext cx="7618805" cy="6745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6298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3. </a:t>
            </a:r>
            <a:r>
              <a:rPr lang="es-AR" dirty="0" smtClean="0"/>
              <a:t>a. Desglose </a:t>
            </a:r>
            <a:r>
              <a:rPr lang="es-AR" dirty="0"/>
              <a:t>de imagen</a:t>
            </a:r>
            <a:endParaRPr lang="es-ES" sz="1400" dirty="0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6" y="5840421"/>
            <a:ext cx="505327" cy="505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10" y="5844128"/>
            <a:ext cx="505328" cy="505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0" r="24466"/>
          <a:stretch/>
        </p:blipFill>
        <p:spPr>
          <a:xfrm>
            <a:off x="3217042" y="5855572"/>
            <a:ext cx="487029" cy="512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445" y="5844158"/>
            <a:ext cx="523624" cy="523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517"/>
          <a:stretch/>
        </p:blipFill>
        <p:spPr>
          <a:xfrm>
            <a:off x="3988656" y="5846984"/>
            <a:ext cx="530141" cy="506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523" y="5838415"/>
            <a:ext cx="501618" cy="501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7" r="18074"/>
          <a:stretch/>
        </p:blipFill>
        <p:spPr>
          <a:xfrm>
            <a:off x="8530680" y="5855572"/>
            <a:ext cx="497806" cy="4899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6" r="21759"/>
          <a:stretch/>
        </p:blipFill>
        <p:spPr>
          <a:xfrm>
            <a:off x="4698727" y="5838415"/>
            <a:ext cx="522666" cy="523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1" r="11959"/>
          <a:stretch/>
        </p:blipFill>
        <p:spPr>
          <a:xfrm>
            <a:off x="2497016" y="5853055"/>
            <a:ext cx="435441" cy="510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6" name="Imagen 7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286" y="5855572"/>
            <a:ext cx="502520" cy="502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7" name="Imagen 7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0" t="-1" r="7791" b="7573"/>
          <a:stretch/>
        </p:blipFill>
        <p:spPr>
          <a:xfrm>
            <a:off x="7156081" y="5850896"/>
            <a:ext cx="434331" cy="511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8" name="Imagen 7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9" r="28564" b="15072"/>
          <a:stretch/>
        </p:blipFill>
        <p:spPr>
          <a:xfrm>
            <a:off x="5485769" y="5838416"/>
            <a:ext cx="513763" cy="533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137109"/>
              </p:ext>
            </p:extLst>
          </p:nvPr>
        </p:nvGraphicFramePr>
        <p:xfrm>
          <a:off x="-96253" y="1985212"/>
          <a:ext cx="9432758" cy="387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4273100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4. ¿Qué nota le pondría al primer año de gobierno de Mauricio Macri, teniendo en cuenta que 1 es muy malo y 10 es excelente?</a:t>
            </a:r>
            <a:endParaRPr lang="es-ES" sz="1400" dirty="0"/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954160"/>
              </p:ext>
            </p:extLst>
          </p:nvPr>
        </p:nvGraphicFramePr>
        <p:xfrm>
          <a:off x="0" y="2047164"/>
          <a:ext cx="9253182" cy="398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errar llave 1"/>
          <p:cNvSpPr/>
          <p:nvPr/>
        </p:nvSpPr>
        <p:spPr>
          <a:xfrm rot="5400000">
            <a:off x="1378422" y="3596181"/>
            <a:ext cx="259308" cy="22382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Cerrar llave 17"/>
          <p:cNvSpPr/>
          <p:nvPr/>
        </p:nvSpPr>
        <p:spPr>
          <a:xfrm rot="5400000">
            <a:off x="6801136" y="3596182"/>
            <a:ext cx="259308" cy="22382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/>
          <p:cNvSpPr txBox="1"/>
          <p:nvPr/>
        </p:nvSpPr>
        <p:spPr>
          <a:xfrm>
            <a:off x="573204" y="4967779"/>
            <a:ext cx="1869744" cy="307777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dirty="0" smtClean="0"/>
              <a:t>MALA: 23,7%</a:t>
            </a:r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3284561" y="4967779"/>
            <a:ext cx="1869744" cy="307777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dirty="0" smtClean="0"/>
              <a:t>REGULAR: 31,7%</a:t>
            </a:r>
            <a:endParaRPr lang="es-AR" sz="14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5995918" y="4967778"/>
            <a:ext cx="1869744" cy="307777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dirty="0" smtClean="0"/>
              <a:t>BUENA: 42,3%</a:t>
            </a:r>
            <a:endParaRPr lang="es-AR" sz="1400" dirty="0"/>
          </a:p>
        </p:txBody>
      </p:sp>
      <p:sp>
        <p:nvSpPr>
          <p:cNvPr id="27" name="Cerrar llave 26"/>
          <p:cNvSpPr/>
          <p:nvPr/>
        </p:nvSpPr>
        <p:spPr>
          <a:xfrm rot="5400000">
            <a:off x="4089778" y="3596182"/>
            <a:ext cx="259308" cy="22382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420749" y="2175671"/>
            <a:ext cx="2178987" cy="919401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100" dirty="0"/>
              <a:t>DESTACAN</a:t>
            </a:r>
          </a:p>
          <a:p>
            <a:pPr algn="ctr"/>
            <a:r>
              <a:rPr lang="es-AR" sz="1100" dirty="0" smtClean="0"/>
              <a:t>Mujeres entre 18 y 34 años de NSE medio</a:t>
            </a:r>
            <a:endParaRPr lang="es-AR" sz="11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129940" y="2175672"/>
            <a:ext cx="2178987" cy="919401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100" dirty="0"/>
              <a:t>DESTACAN</a:t>
            </a:r>
          </a:p>
          <a:p>
            <a:pPr algn="ctr"/>
            <a:r>
              <a:rPr lang="es-AR" sz="1100" dirty="0" smtClean="0"/>
              <a:t>Hombres entre 18 y 34 años de NSE medio</a:t>
            </a:r>
            <a:endParaRPr lang="es-AR" sz="11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686676" y="2175672"/>
            <a:ext cx="2178987" cy="919401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100" dirty="0"/>
              <a:t>DESTACAN</a:t>
            </a:r>
          </a:p>
          <a:p>
            <a:pPr algn="ctr"/>
            <a:r>
              <a:rPr lang="es-AR" sz="1100" dirty="0" smtClean="0"/>
              <a:t>Mujeres entre 18 y 34 años de NSE alto</a:t>
            </a:r>
            <a:endParaRPr lang="es-AR" sz="11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8135451" y="2175671"/>
            <a:ext cx="930213" cy="1438037"/>
          </a:xfrm>
          <a:prstGeom prst="downArrowCallout">
            <a:avLst>
              <a:gd name="adj1" fmla="val 25000"/>
              <a:gd name="adj2" fmla="val 25000"/>
              <a:gd name="adj3" fmla="val 38204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100" dirty="0"/>
              <a:t>DESTACAN</a:t>
            </a:r>
          </a:p>
          <a:p>
            <a:pPr algn="ctr"/>
            <a:r>
              <a:rPr lang="es-AR" sz="1100" dirty="0" smtClean="0"/>
              <a:t>Hombres de 55 años o más de NSE alto</a:t>
            </a:r>
            <a:endParaRPr lang="es-AR" sz="11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20749" y="5583371"/>
            <a:ext cx="2206444" cy="1054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250" i="1" dirty="0" smtClean="0"/>
              <a:t>El 64% de quienes opinan de esta manera votaría a </a:t>
            </a:r>
            <a:r>
              <a:rPr lang="es-AR" sz="1250" b="1" i="1" dirty="0" smtClean="0"/>
              <a:t>Filmus</a:t>
            </a:r>
            <a:r>
              <a:rPr lang="es-AR" sz="1250" i="1" dirty="0" smtClean="0"/>
              <a:t> en la próxima elección legislativa y el 56,8% a </a:t>
            </a:r>
            <a:r>
              <a:rPr lang="es-AR" sz="1250" b="1" i="1" dirty="0" smtClean="0"/>
              <a:t>Lousteau</a:t>
            </a:r>
            <a:endParaRPr lang="es-AR" sz="1250" b="1" i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3116210" y="5583371"/>
            <a:ext cx="2206444" cy="1054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250" i="1" dirty="0" smtClean="0"/>
              <a:t>El 80% de quienes opinan de esta manera votaría a </a:t>
            </a:r>
            <a:r>
              <a:rPr lang="es-AR" sz="1250" b="1" i="1" dirty="0" smtClean="0"/>
              <a:t>Carrió</a:t>
            </a:r>
            <a:r>
              <a:rPr lang="es-AR" sz="1250" i="1" dirty="0" smtClean="0"/>
              <a:t> y el 69% a </a:t>
            </a:r>
            <a:r>
              <a:rPr lang="es-AR" sz="1250" b="1" i="1" dirty="0" smtClean="0"/>
              <a:t>Ocaña</a:t>
            </a:r>
          </a:p>
          <a:p>
            <a:pPr algn="ctr"/>
            <a:endParaRPr lang="es-AR" sz="1250" b="1" i="1" dirty="0"/>
          </a:p>
          <a:p>
            <a:pPr algn="ctr"/>
            <a:endParaRPr lang="es-AR" sz="1250" b="1" i="1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743654" y="5583370"/>
            <a:ext cx="2206444" cy="1054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250" i="1" dirty="0" smtClean="0"/>
              <a:t>El 90% de quienes opinan de esta manera votaría a </a:t>
            </a:r>
            <a:r>
              <a:rPr lang="es-AR" sz="1250" b="1" i="1" dirty="0" smtClean="0"/>
              <a:t>Carrió</a:t>
            </a:r>
            <a:r>
              <a:rPr lang="es-AR" sz="1250" i="1" dirty="0" smtClean="0"/>
              <a:t> y el 91% a </a:t>
            </a:r>
            <a:r>
              <a:rPr lang="es-AR" sz="1250" b="1" i="1" dirty="0" smtClean="0"/>
              <a:t>Prat Gay</a:t>
            </a:r>
          </a:p>
          <a:p>
            <a:pPr algn="ctr"/>
            <a:endParaRPr lang="es-AR" sz="1250" b="1" i="1" dirty="0"/>
          </a:p>
          <a:p>
            <a:pPr algn="ctr"/>
            <a:endParaRPr lang="es-AR" sz="1250" b="1" i="1" dirty="0"/>
          </a:p>
        </p:txBody>
      </p:sp>
      <p:sp>
        <p:nvSpPr>
          <p:cNvPr id="19" name="CuadroTexto 18"/>
          <p:cNvSpPr txBox="1"/>
          <p:nvPr/>
        </p:nvSpPr>
        <p:spPr>
          <a:xfrm>
            <a:off x="8045823" y="5127389"/>
            <a:ext cx="1109467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250" i="1" dirty="0" smtClean="0"/>
              <a:t>El 93% de quienes opinan de esta manera votaría a </a:t>
            </a:r>
            <a:r>
              <a:rPr lang="es-AR" sz="1250" b="1" i="1" dirty="0" smtClean="0"/>
              <a:t>Estenssoro</a:t>
            </a:r>
            <a:r>
              <a:rPr lang="es-AR" sz="1250" i="1" dirty="0" smtClean="0"/>
              <a:t> y el 70% a</a:t>
            </a:r>
            <a:r>
              <a:rPr lang="es-AR" sz="1250" b="1" i="1" dirty="0" smtClean="0"/>
              <a:t> Prat Gay</a:t>
            </a:r>
            <a:endParaRPr lang="es-AR" sz="1250" b="1" i="1" dirty="0"/>
          </a:p>
        </p:txBody>
      </p:sp>
    </p:spTree>
    <p:extLst>
      <p:ext uri="{BB962C8B-B14F-4D97-AF65-F5344CB8AC3E}">
        <p14:creationId xmlns:p14="http://schemas.microsoft.com/office/powerpoint/2010/main" val="2263888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Título"/>
          <p:cNvSpPr txBox="1">
            <a:spLocks/>
          </p:cNvSpPr>
          <p:nvPr/>
        </p:nvSpPr>
        <p:spPr>
          <a:xfrm>
            <a:off x="156699" y="231641"/>
            <a:ext cx="2072447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/>
              <a:t>5. Le voy a nombrar ahora funcionarios del Gobierno Nacional, ¿qué opinión tiene de cada uno de ellos?</a:t>
            </a: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3987730"/>
              </p:ext>
            </p:extLst>
          </p:nvPr>
        </p:nvGraphicFramePr>
        <p:xfrm>
          <a:off x="2620370" y="0"/>
          <a:ext cx="601028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4 Título"/>
          <p:cNvSpPr txBox="1">
            <a:spLocks/>
          </p:cNvSpPr>
          <p:nvPr/>
        </p:nvSpPr>
        <p:spPr>
          <a:xfrm>
            <a:off x="156699" y="4616237"/>
            <a:ext cx="1900041" cy="2016576"/>
          </a:xfrm>
          <a:prstGeom prst="rect">
            <a:avLst/>
          </a:prstGeom>
          <a:noFill/>
          <a:ln w="317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 smtClean="0"/>
              <a:t>(*) Para una mejor lectura de los gráficos no fue tomado en cuenta “Ns/</a:t>
            </a:r>
            <a:r>
              <a:rPr lang="es-AR" sz="1300" dirty="0" err="1" smtClean="0"/>
              <a:t>Nc</a:t>
            </a:r>
            <a:r>
              <a:rPr lang="es-AR" sz="1300" dirty="0" smtClean="0"/>
              <a:t>” que es de:</a:t>
            </a:r>
          </a:p>
          <a:p>
            <a:r>
              <a:rPr lang="es-AR" sz="1300" i="1" dirty="0" smtClean="0"/>
              <a:t>Peña</a:t>
            </a:r>
            <a:r>
              <a:rPr lang="es-AR" sz="1300" dirty="0" smtClean="0"/>
              <a:t>: 1,1%</a:t>
            </a:r>
          </a:p>
          <a:p>
            <a:r>
              <a:rPr lang="es-AR" sz="1300" i="1" dirty="0" smtClean="0"/>
              <a:t>Aranguren</a:t>
            </a:r>
            <a:r>
              <a:rPr lang="es-AR" sz="1300" dirty="0" smtClean="0"/>
              <a:t>: 1,9%</a:t>
            </a:r>
          </a:p>
          <a:p>
            <a:r>
              <a:rPr lang="es-AR" sz="1300" i="1" dirty="0" smtClean="0"/>
              <a:t>Frigerio</a:t>
            </a:r>
            <a:r>
              <a:rPr lang="es-AR" sz="1300" dirty="0" smtClean="0"/>
              <a:t>: 1,9%</a:t>
            </a:r>
          </a:p>
          <a:p>
            <a:r>
              <a:rPr lang="es-AR" sz="1300" i="1" dirty="0" smtClean="0"/>
              <a:t>P. Bullrich</a:t>
            </a:r>
            <a:r>
              <a:rPr lang="es-AR" sz="1300" dirty="0" smtClean="0"/>
              <a:t>: 1,1%</a:t>
            </a:r>
          </a:p>
          <a:p>
            <a:r>
              <a:rPr lang="es-AR" sz="1300" i="1" dirty="0" smtClean="0"/>
              <a:t>E. Bullrich</a:t>
            </a:r>
            <a:r>
              <a:rPr lang="es-AR" sz="1300" dirty="0" smtClean="0"/>
              <a:t>: 4,3%</a:t>
            </a:r>
          </a:p>
          <a:p>
            <a:r>
              <a:rPr lang="es-AR" sz="1300" i="1" dirty="0" smtClean="0"/>
              <a:t>Dujovne</a:t>
            </a:r>
            <a:r>
              <a:rPr lang="es-AR" sz="1300" dirty="0" smtClean="0"/>
              <a:t>: 8,6%</a:t>
            </a:r>
          </a:p>
        </p:txBody>
      </p:sp>
      <p:sp>
        <p:nvSpPr>
          <p:cNvPr id="5" name="4 Título"/>
          <p:cNvSpPr txBox="1">
            <a:spLocks/>
          </p:cNvSpPr>
          <p:nvPr/>
        </p:nvSpPr>
        <p:spPr>
          <a:xfrm>
            <a:off x="156699" y="2980779"/>
            <a:ext cx="1900041" cy="1209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400" dirty="0" err="1"/>
              <a:t>Ref</a:t>
            </a:r>
            <a:r>
              <a:rPr lang="es-AR" sz="1400" dirty="0" smtClean="0"/>
              <a:t>:</a:t>
            </a:r>
          </a:p>
          <a:p>
            <a:r>
              <a:rPr lang="es-AR" sz="1400" dirty="0" smtClean="0"/>
              <a:t>             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Imagen positiva</a:t>
            </a:r>
          </a:p>
          <a:p>
            <a:r>
              <a:rPr lang="es-AR" sz="1400" dirty="0" smtClean="0"/>
              <a:t>             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Imagen negativa</a:t>
            </a:r>
            <a:endParaRPr lang="es-AR" sz="1400" dirty="0"/>
          </a:p>
        </p:txBody>
      </p:sp>
      <p:sp>
        <p:nvSpPr>
          <p:cNvPr id="2" name="Más 1"/>
          <p:cNvSpPr/>
          <p:nvPr/>
        </p:nvSpPr>
        <p:spPr>
          <a:xfrm>
            <a:off x="416008" y="3353309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Menos 6"/>
          <p:cNvSpPr/>
          <p:nvPr/>
        </p:nvSpPr>
        <p:spPr>
          <a:xfrm>
            <a:off x="416008" y="3815026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Más 7"/>
          <p:cNvSpPr/>
          <p:nvPr/>
        </p:nvSpPr>
        <p:spPr>
          <a:xfrm>
            <a:off x="7938199" y="898987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enos 8"/>
          <p:cNvSpPr/>
          <p:nvPr/>
        </p:nvSpPr>
        <p:spPr>
          <a:xfrm>
            <a:off x="7958422" y="1377496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8285967" y="894943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51,4%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306188" y="1298468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ás 11"/>
          <p:cNvSpPr/>
          <p:nvPr/>
        </p:nvSpPr>
        <p:spPr>
          <a:xfrm>
            <a:off x="7938199" y="1938491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Menos 12"/>
          <p:cNvSpPr/>
          <p:nvPr/>
        </p:nvSpPr>
        <p:spPr>
          <a:xfrm>
            <a:off x="7958422" y="2389705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Más 13"/>
          <p:cNvSpPr/>
          <p:nvPr/>
        </p:nvSpPr>
        <p:spPr>
          <a:xfrm>
            <a:off x="7932902" y="2952844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Menos 14"/>
          <p:cNvSpPr/>
          <p:nvPr/>
        </p:nvSpPr>
        <p:spPr>
          <a:xfrm>
            <a:off x="7932902" y="3334747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Más 15"/>
          <p:cNvSpPr/>
          <p:nvPr/>
        </p:nvSpPr>
        <p:spPr>
          <a:xfrm>
            <a:off x="7958422" y="3882192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Menos 16"/>
          <p:cNvSpPr/>
          <p:nvPr/>
        </p:nvSpPr>
        <p:spPr>
          <a:xfrm>
            <a:off x="7958422" y="4320902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Más 17"/>
          <p:cNvSpPr/>
          <p:nvPr/>
        </p:nvSpPr>
        <p:spPr>
          <a:xfrm>
            <a:off x="7932901" y="4942310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Menos 18"/>
          <p:cNvSpPr/>
          <p:nvPr/>
        </p:nvSpPr>
        <p:spPr>
          <a:xfrm>
            <a:off x="7932901" y="5388875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Más 19"/>
          <p:cNvSpPr/>
          <p:nvPr/>
        </p:nvSpPr>
        <p:spPr>
          <a:xfrm>
            <a:off x="7932900" y="5845336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Menos 20"/>
          <p:cNvSpPr/>
          <p:nvPr/>
        </p:nvSpPr>
        <p:spPr>
          <a:xfrm>
            <a:off x="7932899" y="6306086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CuadroTexto 21"/>
          <p:cNvSpPr txBox="1"/>
          <p:nvPr/>
        </p:nvSpPr>
        <p:spPr>
          <a:xfrm>
            <a:off x="8306825" y="1909700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39,4%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8306188" y="2310677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27,2%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8285967" y="2921909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46,9%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8285967" y="3271298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19,1%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285967" y="3858751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45,5%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8285967" y="4252962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29,8%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8285967" y="4922877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8285967" y="5340710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18,8%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8231377" y="5825903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8231377" y="6216106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13,3%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8" t="9941" r="18143" b="17524"/>
          <a:stretch/>
        </p:blipFill>
        <p:spPr>
          <a:xfrm>
            <a:off x="2303957" y="962367"/>
            <a:ext cx="501837" cy="628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5" r="34369" b="32400"/>
          <a:stretch/>
        </p:blipFill>
        <p:spPr>
          <a:xfrm>
            <a:off x="2324818" y="1909700"/>
            <a:ext cx="480976" cy="566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7" t="16319" r="17761" b="27959"/>
          <a:stretch/>
        </p:blipFill>
        <p:spPr>
          <a:xfrm>
            <a:off x="2324817" y="2921909"/>
            <a:ext cx="454310" cy="5530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3" r="27689" b="17762"/>
          <a:stretch/>
        </p:blipFill>
        <p:spPr>
          <a:xfrm>
            <a:off x="2267022" y="3949831"/>
            <a:ext cx="569900" cy="606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7" r="19157" b="11385"/>
          <a:stretch/>
        </p:blipFill>
        <p:spPr>
          <a:xfrm>
            <a:off x="2303957" y="4939039"/>
            <a:ext cx="529059" cy="620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5" t="2577" r="23284" b="24289"/>
          <a:stretch/>
        </p:blipFill>
        <p:spPr>
          <a:xfrm>
            <a:off x="2282701" y="5845335"/>
            <a:ext cx="496426" cy="5963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5339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Gráfico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893129"/>
              </p:ext>
            </p:extLst>
          </p:nvPr>
        </p:nvGraphicFramePr>
        <p:xfrm>
          <a:off x="2835883" y="0"/>
          <a:ext cx="6360369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4 Título"/>
          <p:cNvSpPr txBox="1">
            <a:spLocks/>
          </p:cNvSpPr>
          <p:nvPr/>
        </p:nvSpPr>
        <p:spPr>
          <a:xfrm>
            <a:off x="156699" y="231641"/>
            <a:ext cx="2072447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/>
              <a:t>6. Le voy a nombrar ahora funcionarios del Gobierno de la Ciudad Autónoma de Buenos Aires, ¿qué opinión tiene de cada uno de ellos?</a:t>
            </a:r>
          </a:p>
        </p:txBody>
      </p:sp>
      <p:sp>
        <p:nvSpPr>
          <p:cNvPr id="9" name="Más 8"/>
          <p:cNvSpPr/>
          <p:nvPr/>
        </p:nvSpPr>
        <p:spPr>
          <a:xfrm>
            <a:off x="8317022" y="1121055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8570817" y="1121055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56,4%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Menos 10"/>
          <p:cNvSpPr/>
          <p:nvPr/>
        </p:nvSpPr>
        <p:spPr>
          <a:xfrm>
            <a:off x="8317022" y="1616332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CuadroTexto 11"/>
          <p:cNvSpPr txBox="1"/>
          <p:nvPr/>
        </p:nvSpPr>
        <p:spPr>
          <a:xfrm>
            <a:off x="8570817" y="1537304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18,8%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4 Título"/>
          <p:cNvSpPr txBox="1">
            <a:spLocks/>
          </p:cNvSpPr>
          <p:nvPr/>
        </p:nvSpPr>
        <p:spPr>
          <a:xfrm>
            <a:off x="156699" y="2980779"/>
            <a:ext cx="1900041" cy="1209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400" dirty="0" err="1"/>
              <a:t>Ref</a:t>
            </a:r>
            <a:r>
              <a:rPr lang="es-AR" sz="1400" dirty="0" smtClean="0"/>
              <a:t>:</a:t>
            </a:r>
          </a:p>
          <a:p>
            <a:r>
              <a:rPr lang="es-AR" sz="1400" dirty="0" smtClean="0"/>
              <a:t>             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Imagen positiva</a:t>
            </a:r>
          </a:p>
          <a:p>
            <a:r>
              <a:rPr lang="es-AR" sz="1400" dirty="0" smtClean="0"/>
              <a:t>             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Imagen negativa</a:t>
            </a:r>
            <a:endParaRPr lang="es-AR" sz="1400" dirty="0"/>
          </a:p>
        </p:txBody>
      </p:sp>
      <p:sp>
        <p:nvSpPr>
          <p:cNvPr id="14" name="Más 13"/>
          <p:cNvSpPr/>
          <p:nvPr/>
        </p:nvSpPr>
        <p:spPr>
          <a:xfrm>
            <a:off x="416008" y="3353309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Menos 14"/>
          <p:cNvSpPr/>
          <p:nvPr/>
        </p:nvSpPr>
        <p:spPr>
          <a:xfrm>
            <a:off x="416008" y="3815026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4 Título"/>
          <p:cNvSpPr txBox="1">
            <a:spLocks/>
          </p:cNvSpPr>
          <p:nvPr/>
        </p:nvSpPr>
        <p:spPr>
          <a:xfrm>
            <a:off x="156699" y="4616237"/>
            <a:ext cx="1900041" cy="201657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 smtClean="0"/>
              <a:t>(*) Para una mejor lectura de los gráficos no fue tomado en cuenta “Ns/</a:t>
            </a:r>
            <a:r>
              <a:rPr lang="es-AR" sz="1300" dirty="0" err="1" smtClean="0"/>
              <a:t>Nc</a:t>
            </a:r>
            <a:r>
              <a:rPr lang="es-AR" sz="1300" dirty="0" smtClean="0"/>
              <a:t>” que es de:</a:t>
            </a:r>
          </a:p>
          <a:p>
            <a:r>
              <a:rPr lang="es-AR" sz="1300" i="1" dirty="0" smtClean="0"/>
              <a:t>Santilli</a:t>
            </a:r>
            <a:r>
              <a:rPr lang="es-AR" sz="1300" dirty="0" smtClean="0"/>
              <a:t>: 3,2%</a:t>
            </a:r>
          </a:p>
          <a:p>
            <a:r>
              <a:rPr lang="es-AR" sz="1300" i="1" dirty="0" smtClean="0"/>
              <a:t>Acuña</a:t>
            </a:r>
            <a:r>
              <a:rPr lang="es-AR" sz="1300" dirty="0" smtClean="0"/>
              <a:t>: 5,1%</a:t>
            </a:r>
          </a:p>
          <a:p>
            <a:r>
              <a:rPr lang="es-AR" sz="1300" i="1" dirty="0" smtClean="0"/>
              <a:t>Freire</a:t>
            </a:r>
            <a:r>
              <a:rPr lang="es-AR" sz="1300" dirty="0" smtClean="0"/>
              <a:t>: 6,4%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9" r="15110" b="21680"/>
          <a:stretch/>
        </p:blipFill>
        <p:spPr>
          <a:xfrm>
            <a:off x="2284456" y="4138760"/>
            <a:ext cx="501514" cy="5486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2" r="9771"/>
          <a:stretch/>
        </p:blipFill>
        <p:spPr>
          <a:xfrm>
            <a:off x="2310644" y="2720352"/>
            <a:ext cx="425413" cy="520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2" t="4354" r="4493" b="27279"/>
          <a:stretch/>
        </p:blipFill>
        <p:spPr>
          <a:xfrm>
            <a:off x="2310644" y="1100918"/>
            <a:ext cx="449138" cy="625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1" t="5134" r="23214" b="34331"/>
          <a:stretch/>
        </p:blipFill>
        <p:spPr>
          <a:xfrm>
            <a:off x="2310538" y="5650269"/>
            <a:ext cx="465138" cy="5496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Más 19"/>
          <p:cNvSpPr/>
          <p:nvPr/>
        </p:nvSpPr>
        <p:spPr>
          <a:xfrm>
            <a:off x="8317021" y="2655539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Menos 20"/>
          <p:cNvSpPr/>
          <p:nvPr/>
        </p:nvSpPr>
        <p:spPr>
          <a:xfrm>
            <a:off x="8317020" y="3174039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CuadroTexto 21"/>
          <p:cNvSpPr txBox="1"/>
          <p:nvPr/>
        </p:nvSpPr>
        <p:spPr>
          <a:xfrm>
            <a:off x="8570817" y="2655539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49,4%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8570818" y="3083611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9,9%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Más 23"/>
          <p:cNvSpPr/>
          <p:nvPr/>
        </p:nvSpPr>
        <p:spPr>
          <a:xfrm>
            <a:off x="8317020" y="4180839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CuadroTexto 24"/>
          <p:cNvSpPr txBox="1"/>
          <p:nvPr/>
        </p:nvSpPr>
        <p:spPr>
          <a:xfrm>
            <a:off x="8570817" y="4189861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22,6%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589975" y="4593350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5,6%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Menos 26"/>
          <p:cNvSpPr/>
          <p:nvPr/>
        </p:nvSpPr>
        <p:spPr>
          <a:xfrm>
            <a:off x="8317020" y="4660789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Más 27"/>
          <p:cNvSpPr/>
          <p:nvPr/>
        </p:nvSpPr>
        <p:spPr>
          <a:xfrm>
            <a:off x="8317019" y="5652156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8570817" y="5665422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Menos 29"/>
          <p:cNvSpPr/>
          <p:nvPr/>
        </p:nvSpPr>
        <p:spPr>
          <a:xfrm>
            <a:off x="8317019" y="6099217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8583880" y="6008811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5,5%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5951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4 Título"/>
          <p:cNvSpPr txBox="1">
            <a:spLocks/>
          </p:cNvSpPr>
          <p:nvPr/>
        </p:nvSpPr>
        <p:spPr>
          <a:xfrm>
            <a:off x="0" y="171316"/>
            <a:ext cx="2206919" cy="24763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400" dirty="0"/>
              <a:t>7</a:t>
            </a:r>
            <a:r>
              <a:rPr lang="es-AR" sz="2400" dirty="0" smtClean="0"/>
              <a:t>. </a:t>
            </a:r>
            <a:r>
              <a:rPr lang="es-AR" sz="2400" dirty="0"/>
              <a:t>¿Qué opinión tiene de los </a:t>
            </a:r>
            <a:r>
              <a:rPr lang="es-AR" sz="2400"/>
              <a:t>siguientes </a:t>
            </a:r>
            <a:r>
              <a:rPr lang="es-AR" sz="2400" smtClean="0"/>
              <a:t>posibles candidatos </a:t>
            </a:r>
            <a:r>
              <a:rPr lang="es-AR" sz="2400" dirty="0"/>
              <a:t>a Legislador de la Ciudad de Buenos Aires</a:t>
            </a:r>
            <a:r>
              <a:rPr lang="es-AR" sz="2400" dirty="0" smtClean="0"/>
              <a:t>?</a:t>
            </a:r>
            <a:endParaRPr lang="es-AR" sz="2400" dirty="0"/>
          </a:p>
        </p:txBody>
      </p:sp>
      <p:sp>
        <p:nvSpPr>
          <p:cNvPr id="3" name="4 Título"/>
          <p:cNvSpPr txBox="1">
            <a:spLocks/>
          </p:cNvSpPr>
          <p:nvPr/>
        </p:nvSpPr>
        <p:spPr>
          <a:xfrm>
            <a:off x="153440" y="3916906"/>
            <a:ext cx="1900041" cy="268860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 smtClean="0"/>
              <a:t>(*) Para una mejor lectura de los gráficos no fue tomado en cuenta “Ns/</a:t>
            </a:r>
            <a:r>
              <a:rPr lang="es-AR" sz="1300" dirty="0" err="1" smtClean="0"/>
              <a:t>Nc</a:t>
            </a:r>
            <a:r>
              <a:rPr lang="es-AR" sz="1300" dirty="0" smtClean="0"/>
              <a:t>” que es de:</a:t>
            </a:r>
          </a:p>
          <a:p>
            <a:r>
              <a:rPr lang="es-AR" sz="1300" i="1" dirty="0" smtClean="0"/>
              <a:t>Lousteau</a:t>
            </a:r>
            <a:r>
              <a:rPr lang="es-AR" sz="1300" dirty="0" smtClean="0"/>
              <a:t>: 0,8%</a:t>
            </a:r>
          </a:p>
          <a:p>
            <a:r>
              <a:rPr lang="es-AR" sz="1300" i="1" dirty="0" smtClean="0"/>
              <a:t>Ocaña</a:t>
            </a:r>
            <a:r>
              <a:rPr lang="es-AR" sz="1300" dirty="0" smtClean="0"/>
              <a:t>: 0,7%</a:t>
            </a:r>
          </a:p>
          <a:p>
            <a:r>
              <a:rPr lang="es-AR" sz="1300" i="1" dirty="0" smtClean="0"/>
              <a:t>Abrevaya</a:t>
            </a:r>
            <a:r>
              <a:rPr lang="es-AR" sz="1300" dirty="0" smtClean="0"/>
              <a:t>: 8,3%</a:t>
            </a:r>
          </a:p>
          <a:p>
            <a:r>
              <a:rPr lang="es-AR" sz="1300" i="1" dirty="0" smtClean="0"/>
              <a:t>Filmus</a:t>
            </a:r>
            <a:r>
              <a:rPr lang="es-AR" sz="1300" dirty="0" smtClean="0"/>
              <a:t>: 2%</a:t>
            </a:r>
          </a:p>
          <a:p>
            <a:r>
              <a:rPr lang="es-AR" sz="1300" i="1" dirty="0" smtClean="0"/>
              <a:t>Cabandié</a:t>
            </a:r>
            <a:r>
              <a:rPr lang="es-AR" sz="1300" dirty="0" smtClean="0"/>
              <a:t>: 4,1%</a:t>
            </a:r>
          </a:p>
          <a:p>
            <a:r>
              <a:rPr lang="es-AR" sz="1300" i="1" dirty="0" smtClean="0"/>
              <a:t>Taiana</a:t>
            </a:r>
            <a:r>
              <a:rPr lang="es-AR" sz="1300" dirty="0" smtClean="0"/>
              <a:t>: 5,9%</a:t>
            </a:r>
          </a:p>
          <a:p>
            <a:r>
              <a:rPr lang="es-AR" sz="1300" i="1" dirty="0" smtClean="0"/>
              <a:t>Pignanelli:</a:t>
            </a:r>
            <a:r>
              <a:rPr lang="es-AR" sz="1300" dirty="0" smtClean="0"/>
              <a:t> 5,7%</a:t>
            </a:r>
          </a:p>
          <a:p>
            <a:r>
              <a:rPr lang="es-AR" sz="1300" i="1" dirty="0" smtClean="0"/>
              <a:t>Estenssoro: </a:t>
            </a:r>
            <a:r>
              <a:rPr lang="es-AR" sz="1300" dirty="0" smtClean="0"/>
              <a:t>9,4%</a:t>
            </a:r>
          </a:p>
          <a:p>
            <a:r>
              <a:rPr lang="es-AR" sz="1300" i="1" dirty="0" smtClean="0"/>
              <a:t>Prat Gay: </a:t>
            </a:r>
            <a:r>
              <a:rPr lang="es-AR" sz="1300" dirty="0" smtClean="0"/>
              <a:t>1,9%</a:t>
            </a:r>
            <a:endParaRPr lang="es-AR" sz="1300" i="1" dirty="0" smtClean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695956"/>
              </p:ext>
            </p:extLst>
          </p:nvPr>
        </p:nvGraphicFramePr>
        <p:xfrm>
          <a:off x="2206922" y="0"/>
          <a:ext cx="68006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Título"/>
          <p:cNvSpPr txBox="1">
            <a:spLocks/>
          </p:cNvSpPr>
          <p:nvPr/>
        </p:nvSpPr>
        <p:spPr>
          <a:xfrm>
            <a:off x="153440" y="2707823"/>
            <a:ext cx="1900041" cy="1209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400" dirty="0" err="1"/>
              <a:t>Ref</a:t>
            </a:r>
            <a:r>
              <a:rPr lang="es-AR" sz="1400" dirty="0" smtClean="0"/>
              <a:t>:</a:t>
            </a:r>
          </a:p>
          <a:p>
            <a:r>
              <a:rPr lang="es-AR" sz="1400" dirty="0" smtClean="0"/>
              <a:t>             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Imagen positiva</a:t>
            </a:r>
          </a:p>
          <a:p>
            <a:r>
              <a:rPr lang="es-AR" sz="1400" dirty="0" smtClean="0"/>
              <a:t>             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Imagen negativa</a:t>
            </a:r>
            <a:endParaRPr lang="es-AR" sz="1400" dirty="0"/>
          </a:p>
        </p:txBody>
      </p:sp>
      <p:sp>
        <p:nvSpPr>
          <p:cNvPr id="6" name="Más 5"/>
          <p:cNvSpPr/>
          <p:nvPr/>
        </p:nvSpPr>
        <p:spPr>
          <a:xfrm>
            <a:off x="416008" y="3039409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Menos 6"/>
          <p:cNvSpPr/>
          <p:nvPr/>
        </p:nvSpPr>
        <p:spPr>
          <a:xfrm>
            <a:off x="416008" y="3509617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Más 7"/>
          <p:cNvSpPr/>
          <p:nvPr/>
        </p:nvSpPr>
        <p:spPr>
          <a:xfrm>
            <a:off x="8071362" y="697974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ás 8"/>
          <p:cNvSpPr/>
          <p:nvPr/>
        </p:nvSpPr>
        <p:spPr>
          <a:xfrm>
            <a:off x="8071362" y="1409490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Más 9"/>
          <p:cNvSpPr/>
          <p:nvPr/>
        </p:nvSpPr>
        <p:spPr>
          <a:xfrm>
            <a:off x="8071362" y="1984528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Más 10"/>
          <p:cNvSpPr/>
          <p:nvPr/>
        </p:nvSpPr>
        <p:spPr>
          <a:xfrm>
            <a:off x="8071361" y="2647665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Más 11"/>
          <p:cNvSpPr/>
          <p:nvPr/>
        </p:nvSpPr>
        <p:spPr>
          <a:xfrm>
            <a:off x="8071361" y="3338097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Más 12"/>
          <p:cNvSpPr/>
          <p:nvPr/>
        </p:nvSpPr>
        <p:spPr>
          <a:xfrm>
            <a:off x="8071360" y="4042175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Más 13"/>
          <p:cNvSpPr/>
          <p:nvPr/>
        </p:nvSpPr>
        <p:spPr>
          <a:xfrm>
            <a:off x="8071360" y="4735044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Más 14"/>
          <p:cNvSpPr/>
          <p:nvPr/>
        </p:nvSpPr>
        <p:spPr>
          <a:xfrm>
            <a:off x="8071360" y="5395744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Más 16"/>
          <p:cNvSpPr/>
          <p:nvPr/>
        </p:nvSpPr>
        <p:spPr>
          <a:xfrm>
            <a:off x="8071359" y="6099822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Menos 17"/>
          <p:cNvSpPr/>
          <p:nvPr/>
        </p:nvSpPr>
        <p:spPr>
          <a:xfrm>
            <a:off x="8071359" y="1097635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Menos 18"/>
          <p:cNvSpPr/>
          <p:nvPr/>
        </p:nvSpPr>
        <p:spPr>
          <a:xfrm>
            <a:off x="8071358" y="1741984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Menos 19"/>
          <p:cNvSpPr/>
          <p:nvPr/>
        </p:nvSpPr>
        <p:spPr>
          <a:xfrm>
            <a:off x="8071358" y="2385407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Menos 20"/>
          <p:cNvSpPr/>
          <p:nvPr/>
        </p:nvSpPr>
        <p:spPr>
          <a:xfrm>
            <a:off x="8035946" y="3041553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Menos 21"/>
          <p:cNvSpPr/>
          <p:nvPr/>
        </p:nvSpPr>
        <p:spPr>
          <a:xfrm>
            <a:off x="8071358" y="3749901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Menos 22"/>
          <p:cNvSpPr/>
          <p:nvPr/>
        </p:nvSpPr>
        <p:spPr>
          <a:xfrm>
            <a:off x="8071358" y="4436231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Menos 23"/>
          <p:cNvSpPr/>
          <p:nvPr/>
        </p:nvSpPr>
        <p:spPr>
          <a:xfrm>
            <a:off x="8071358" y="5122561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Menos 24"/>
          <p:cNvSpPr/>
          <p:nvPr/>
        </p:nvSpPr>
        <p:spPr>
          <a:xfrm>
            <a:off x="8071358" y="5783760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Menos 25"/>
          <p:cNvSpPr/>
          <p:nvPr/>
        </p:nvSpPr>
        <p:spPr>
          <a:xfrm>
            <a:off x="8071357" y="6538348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CuadroTexto 26"/>
          <p:cNvSpPr txBox="1"/>
          <p:nvPr/>
        </p:nvSpPr>
        <p:spPr>
          <a:xfrm>
            <a:off x="8344312" y="697974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56,5%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8344312" y="1000057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8344312" y="1424693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48,6%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8344312" y="1672763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11,9%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8344311" y="1974605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62,4%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8344311" y="2290730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8344311" y="2659897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34,6%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8348063" y="2950352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7,7%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8348063" y="3350047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21,8%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8344311" y="3665617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42,4%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8344311" y="4049203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17,3%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8344311" y="4394075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8344311" y="4725422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21,3%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8348063" y="5027432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42,6%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8344311" y="5356367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18,5%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8344311" y="5699285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18,2%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8344311" y="6082026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8344311" y="6459320"/>
            <a:ext cx="612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7,4%</a:t>
            </a:r>
            <a:endParaRPr lang="es-AR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003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7</a:t>
            </a:r>
            <a:r>
              <a:rPr lang="es-AR" dirty="0" smtClean="0"/>
              <a:t>. a. ¿Los votaría?</a:t>
            </a:r>
            <a:br>
              <a:rPr lang="es-AR" dirty="0" smtClean="0"/>
            </a:br>
            <a:r>
              <a:rPr lang="es-AR" sz="1600" dirty="0" smtClean="0"/>
              <a:t>(Quienes sí conocen a los candidatos y pudieron dar opinión sobre imagen)</a:t>
            </a:r>
            <a:endParaRPr lang="es-AR" sz="1600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/>
          </p:nvPr>
        </p:nvGraphicFramePr>
        <p:xfrm>
          <a:off x="879327" y="1867583"/>
          <a:ext cx="7536011" cy="4389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394620"/>
                <a:gridCol w="2499929"/>
                <a:gridCol w="2641462"/>
              </a:tblGrid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POLÍTICO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SÍ LO VOTARÍA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 LO VOTARÍA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Elisa Carrió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69,1%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29,5%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Alfonso Prat</a:t>
                      </a:r>
                      <a:r>
                        <a:rPr lang="es-AR" baseline="0" dirty="0" smtClean="0"/>
                        <a:t> Gay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61,8%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38,2%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Jorge Taiana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26,2%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73,8%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Juan</a:t>
                      </a:r>
                      <a:r>
                        <a:rPr lang="es-AR" baseline="0" dirty="0" smtClean="0"/>
                        <a:t> Cabandié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22,2%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77,8%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Sergio Abrevaya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31,8%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68,2%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Aldo Pignanelli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37,3%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62,7%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Andy Freire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20,8%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27,8%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Daniel Filmus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30,7%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69,3%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Graciela Ocaña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52,7%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47,3%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M. Eugenia Estenssoro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47,6%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52,4%</a:t>
                      </a:r>
                      <a:endParaRPr lang="es-AR" dirty="0"/>
                    </a:p>
                  </a:txBody>
                  <a:tcPr/>
                </a:tc>
              </a:tr>
              <a:tr h="35694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Martín</a:t>
                      </a:r>
                      <a:r>
                        <a:rPr lang="es-AR" baseline="0" dirty="0" smtClean="0"/>
                        <a:t> Lousteau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61,8%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38,2%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7" name="4 Título"/>
          <p:cNvSpPr txBox="1">
            <a:spLocks/>
          </p:cNvSpPr>
          <p:nvPr/>
        </p:nvSpPr>
        <p:spPr>
          <a:xfrm>
            <a:off x="7042899" y="150126"/>
            <a:ext cx="1900041" cy="1323833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 smtClean="0">
                <a:solidFill>
                  <a:prstClr val="white"/>
                </a:solidFill>
              </a:rPr>
              <a:t>(*) Para una mejor lectura de los gráficos no fue tomado en cuenta “Ns/</a:t>
            </a:r>
            <a:r>
              <a:rPr lang="es-AR" sz="1300" dirty="0" err="1" smtClean="0">
                <a:solidFill>
                  <a:prstClr val="white"/>
                </a:solidFill>
              </a:rPr>
              <a:t>Nc</a:t>
            </a:r>
            <a:r>
              <a:rPr lang="es-AR" sz="1300" dirty="0" smtClean="0">
                <a:solidFill>
                  <a:prstClr val="white"/>
                </a:solidFill>
              </a:rPr>
              <a:t>” que es de:</a:t>
            </a:r>
          </a:p>
          <a:p>
            <a:r>
              <a:rPr lang="es-AR" sz="1300" i="1" dirty="0" smtClean="0">
                <a:solidFill>
                  <a:prstClr val="white"/>
                </a:solidFill>
              </a:rPr>
              <a:t>Carrió</a:t>
            </a:r>
            <a:r>
              <a:rPr lang="es-AR" sz="1300" dirty="0" smtClean="0">
                <a:solidFill>
                  <a:prstClr val="white"/>
                </a:solidFill>
              </a:rPr>
              <a:t>: 1,2%</a:t>
            </a:r>
          </a:p>
          <a:p>
            <a:r>
              <a:rPr lang="es-AR" sz="1300" i="1" dirty="0" smtClean="0">
                <a:solidFill>
                  <a:prstClr val="white"/>
                </a:solidFill>
              </a:rPr>
              <a:t>Freire</a:t>
            </a:r>
            <a:r>
              <a:rPr lang="es-AR" sz="1300" dirty="0" smtClean="0">
                <a:solidFill>
                  <a:prstClr val="white"/>
                </a:solidFill>
              </a:rPr>
              <a:t>: 8%</a:t>
            </a:r>
          </a:p>
        </p:txBody>
      </p:sp>
    </p:spTree>
    <p:extLst>
      <p:ext uri="{BB962C8B-B14F-4D97-AF65-F5344CB8AC3E}">
        <p14:creationId xmlns:p14="http://schemas.microsoft.com/office/powerpoint/2010/main" val="798789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8</a:t>
            </a:r>
            <a:r>
              <a:rPr lang="es-AR" dirty="0" smtClean="0"/>
              <a:t>. </a:t>
            </a:r>
            <a:r>
              <a:rPr lang="es-AR" dirty="0"/>
              <a:t>¿Qué opina de la alianza entre Margarita Stolbizer y Sergio Massa?</a:t>
            </a:r>
            <a:endParaRPr lang="es-AR" sz="1400" dirty="0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324463"/>
              </p:ext>
            </p:extLst>
          </p:nvPr>
        </p:nvGraphicFramePr>
        <p:xfrm>
          <a:off x="92530" y="1681845"/>
          <a:ext cx="8741228" cy="4841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uadroTexto 9"/>
          <p:cNvSpPr txBox="1"/>
          <p:nvPr/>
        </p:nvSpPr>
        <p:spPr>
          <a:xfrm>
            <a:off x="885496" y="1681845"/>
            <a:ext cx="899683" cy="1438037"/>
          </a:xfrm>
          <a:prstGeom prst="downArrowCallout">
            <a:avLst>
              <a:gd name="adj1" fmla="val 25000"/>
              <a:gd name="adj2" fmla="val 25000"/>
              <a:gd name="adj3" fmla="val 39945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>
                <a:solidFill>
                  <a:prstClr val="black"/>
                </a:solidFill>
              </a:rPr>
              <a:t>DESTACAN</a:t>
            </a:r>
          </a:p>
          <a:p>
            <a:pPr algn="ctr"/>
            <a:r>
              <a:rPr lang="es-AR" dirty="0" smtClean="0">
                <a:solidFill>
                  <a:prstClr val="black"/>
                </a:solidFill>
              </a:rPr>
              <a:t>Mujeres de 55 años o más de NSE medio</a:t>
            </a:r>
            <a:endParaRPr lang="es-AR" dirty="0">
              <a:solidFill>
                <a:prstClr val="black"/>
              </a:solidFill>
            </a:endParaRPr>
          </a:p>
        </p:txBody>
      </p:sp>
      <p:sp>
        <p:nvSpPr>
          <p:cNvPr id="14" name="CuadroTexto 9"/>
          <p:cNvSpPr txBox="1"/>
          <p:nvPr/>
        </p:nvSpPr>
        <p:spPr>
          <a:xfrm>
            <a:off x="2975101" y="2498836"/>
            <a:ext cx="899683" cy="1438037"/>
          </a:xfrm>
          <a:prstGeom prst="downArrowCallout">
            <a:avLst>
              <a:gd name="adj1" fmla="val 25000"/>
              <a:gd name="adj2" fmla="val 25000"/>
              <a:gd name="adj3" fmla="val 39945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smtClean="0">
                <a:solidFill>
                  <a:prstClr val="black"/>
                </a:solidFill>
              </a:rPr>
              <a:t>DESTACAN</a:t>
            </a:r>
            <a:endParaRPr lang="es-AR" dirty="0">
              <a:solidFill>
                <a:prstClr val="black"/>
              </a:solidFill>
            </a:endParaRPr>
          </a:p>
          <a:p>
            <a:pPr algn="ctr"/>
            <a:r>
              <a:rPr lang="es-AR" dirty="0" smtClean="0">
                <a:solidFill>
                  <a:prstClr val="black"/>
                </a:solidFill>
              </a:rPr>
              <a:t>Hombres entre 18 y 34 años de NSE medio</a:t>
            </a:r>
            <a:endParaRPr lang="es-AR" dirty="0">
              <a:solidFill>
                <a:prstClr val="black"/>
              </a:solidFill>
            </a:endParaRPr>
          </a:p>
        </p:txBody>
      </p:sp>
      <p:sp>
        <p:nvSpPr>
          <p:cNvPr id="15" name="CuadroTexto 9"/>
          <p:cNvSpPr txBox="1"/>
          <p:nvPr/>
        </p:nvSpPr>
        <p:spPr>
          <a:xfrm>
            <a:off x="5064706" y="2498836"/>
            <a:ext cx="899683" cy="1438037"/>
          </a:xfrm>
          <a:prstGeom prst="downArrowCallout">
            <a:avLst>
              <a:gd name="adj1" fmla="val 25000"/>
              <a:gd name="adj2" fmla="val 25000"/>
              <a:gd name="adj3" fmla="val 39945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smtClean="0">
                <a:solidFill>
                  <a:prstClr val="black"/>
                </a:solidFill>
              </a:rPr>
              <a:t>DESTACAN</a:t>
            </a:r>
            <a:endParaRPr lang="es-AR" dirty="0">
              <a:solidFill>
                <a:prstClr val="black"/>
              </a:solidFill>
            </a:endParaRPr>
          </a:p>
          <a:p>
            <a:pPr algn="ctr"/>
            <a:r>
              <a:rPr lang="es-AR" dirty="0" smtClean="0">
                <a:solidFill>
                  <a:prstClr val="black"/>
                </a:solidFill>
              </a:rPr>
              <a:t>Mujeres entre 18 y 34 años de NSE alto</a:t>
            </a:r>
            <a:endParaRPr lang="es-AR" dirty="0">
              <a:solidFill>
                <a:prstClr val="black"/>
              </a:solidFill>
            </a:endParaRPr>
          </a:p>
        </p:txBody>
      </p:sp>
      <p:sp>
        <p:nvSpPr>
          <p:cNvPr id="17" name="CuadroTexto 9"/>
          <p:cNvSpPr txBox="1"/>
          <p:nvPr/>
        </p:nvSpPr>
        <p:spPr>
          <a:xfrm>
            <a:off x="7154311" y="2744495"/>
            <a:ext cx="899683" cy="1438037"/>
          </a:xfrm>
          <a:prstGeom prst="downArrowCallout">
            <a:avLst>
              <a:gd name="adj1" fmla="val 25000"/>
              <a:gd name="adj2" fmla="val 25000"/>
              <a:gd name="adj3" fmla="val 39945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smtClean="0">
                <a:solidFill>
                  <a:prstClr val="black"/>
                </a:solidFill>
              </a:rPr>
              <a:t>DESTACAN</a:t>
            </a:r>
            <a:endParaRPr lang="es-AR" dirty="0">
              <a:solidFill>
                <a:prstClr val="black"/>
              </a:solidFill>
            </a:endParaRPr>
          </a:p>
          <a:p>
            <a:pPr algn="ctr"/>
            <a:r>
              <a:rPr lang="es-AR" dirty="0" smtClean="0">
                <a:solidFill>
                  <a:prstClr val="black"/>
                </a:solidFill>
              </a:rPr>
              <a:t>Mujeres entre 18 y 34 años de NSE medio</a:t>
            </a:r>
            <a:endParaRPr lang="es-A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515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322" y="2659919"/>
            <a:ext cx="2041379" cy="1111983"/>
          </a:xfrm>
        </p:spPr>
        <p:txBody>
          <a:bodyPr>
            <a:normAutofit/>
          </a:bodyPr>
          <a:lstStyle/>
          <a:p>
            <a:pPr algn="ctr"/>
            <a:r>
              <a:rPr lang="es-A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CONTACTO</a:t>
            </a:r>
          </a:p>
        </p:txBody>
      </p:sp>
      <p:sp>
        <p:nvSpPr>
          <p:cNvPr id="7" name="Rectángulo 3"/>
          <p:cNvSpPr>
            <a:spLocks noChangeArrowheads="1"/>
          </p:cNvSpPr>
          <p:nvPr/>
        </p:nvSpPr>
        <p:spPr bwMode="auto">
          <a:xfrm>
            <a:off x="3525255" y="733930"/>
            <a:ext cx="437394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2600" b="1" dirty="0">
                <a:latin typeface="+mj-lt"/>
                <a:ea typeface="+mj-ea"/>
                <a:cs typeface="+mj-cs"/>
              </a:rPr>
              <a:t>Lic. Sergio Doval </a:t>
            </a:r>
            <a:endParaRPr lang="es-AR" altLang="es-AR" sz="26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2600" dirty="0">
                <a:latin typeface="+mj-lt"/>
                <a:ea typeface="+mj-ea"/>
                <a:cs typeface="+mj-cs"/>
              </a:rPr>
              <a:t>Director Centro de Estudios de Opinión Pública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altLang="es-AR" sz="26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2600" dirty="0">
                <a:latin typeface="+mj-lt"/>
                <a:ea typeface="+mj-ea"/>
                <a:cs typeface="+mj-cs"/>
                <a:hlinkClick r:id="rId2"/>
              </a:rPr>
              <a:t>Sergio.Doval@uai.edu.ar</a:t>
            </a:r>
            <a:endParaRPr lang="es-AR" altLang="es-AR" sz="26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2600" dirty="0">
                <a:latin typeface="+mj-lt"/>
                <a:ea typeface="+mj-ea"/>
                <a:cs typeface="+mj-cs"/>
              </a:rPr>
              <a:t>(54-11) 15 68967511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altLang="es-AR" sz="26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2600" b="1" dirty="0">
                <a:latin typeface="+mj-lt"/>
                <a:ea typeface="+mj-ea"/>
                <a:cs typeface="+mj-cs"/>
              </a:rPr>
              <a:t>Estefanía Delfino</a:t>
            </a:r>
            <a:r>
              <a:rPr lang="es-ES_tradnl" altLang="es-AR" sz="2600" b="1" dirty="0">
                <a:latin typeface="+mj-lt"/>
                <a:ea typeface="+mj-ea"/>
                <a:cs typeface="+mj-cs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AR" sz="2600" dirty="0">
                <a:latin typeface="+mj-lt"/>
                <a:ea typeface="+mj-ea"/>
                <a:cs typeface="+mj-cs"/>
              </a:rPr>
              <a:t>Coordinadora Centro de Estudios de Opinión Pública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 altLang="es-AR" sz="26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AR" sz="2600" dirty="0">
                <a:latin typeface="+mj-lt"/>
                <a:ea typeface="+mj-ea"/>
                <a:cs typeface="+mj-cs"/>
              </a:rPr>
              <a:t>Estefania.Delfino@uai.edu.ar</a:t>
            </a:r>
            <a:endParaRPr lang="es-AR" altLang="es-AR" sz="26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388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C4C43D7833A974C9D47391DB375F9F5" ma:contentTypeVersion="2" ma:contentTypeDescription="Crear nuevo documento." ma:contentTypeScope="" ma:versionID="76c72626005b36bd86b385f9d259732c">
  <xsd:schema xmlns:xsd="http://www.w3.org/2001/XMLSchema" xmlns:xs="http://www.w3.org/2001/XMLSchema" xmlns:p="http://schemas.microsoft.com/office/2006/metadata/properties" xmlns:ns2="902bc97d-db15-44b5-9dfd-c5ebe68db962" targetNamespace="http://schemas.microsoft.com/office/2006/metadata/properties" ma:root="true" ma:fieldsID="264840afb9dbc19f7ef9a2ee5a776709" ns2:_="">
    <xsd:import namespace="902bc97d-db15-44b5-9dfd-c5ebe68db962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bc97d-db15-44b5-9dfd-c5ebe68db962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71E7C1-3091-4914-877F-E61C0223E4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2bc97d-db15-44b5-9dfd-c5ebe68db9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9AA55E-D100-4570-ABCB-8EE5D3AB5EC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02bc97d-db15-44b5-9dfd-c5ebe68db962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47BA29-0F60-4E73-BDD0-EA72D362B76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4279</TotalTime>
  <Words>1120</Words>
  <Application>Microsoft Office PowerPoint</Application>
  <PresentationFormat>Presentación en pantalla (4:3)</PresentationFormat>
  <Paragraphs>235</Paragraphs>
  <Slides>13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Tema de Office</vt:lpstr>
      <vt:lpstr>2_Tema de Office</vt:lpstr>
      <vt:lpstr>3_Tema de Office</vt:lpstr>
      <vt:lpstr>ELECCIONES LEGISLATIVAS  CIUDAD AUTÓNOMA DE BUENOS AIRES</vt:lpstr>
      <vt:lpstr>FICHA TECNICA</vt:lpstr>
      <vt:lpstr>1. Pensando en la Elección Legislativa del próximo octubre, ¿por cuál partido podría llegar a votar, y por cuál sería imposible que lo haga?</vt:lpstr>
      <vt:lpstr>2. Para usted, ¿qué importa más?</vt:lpstr>
      <vt:lpstr>3. Ahora le voy a nombrar algunas figuras de la política nacional. Me gustaría que me diga qué opinión tiene de cada una de ellas</vt:lpstr>
      <vt:lpstr>3. a. Desglose de imagen</vt:lpstr>
      <vt:lpstr>4. ¿Qué nota le pondría al primer año de gobierno de Mauricio Macri, teniendo en cuenta que 1 es muy malo y 10 es excelente?</vt:lpstr>
      <vt:lpstr>Presentación de PowerPoint</vt:lpstr>
      <vt:lpstr>Presentación de PowerPoint</vt:lpstr>
      <vt:lpstr>Presentación de PowerPoint</vt:lpstr>
      <vt:lpstr>7. a. ¿Los votaría? (Quienes sí conocen a los candidatos y pudieron dar opinión sobre imagen)</vt:lpstr>
      <vt:lpstr>8. ¿Qué opina de la alianza entre Margarita Stolbizer y Sergio Massa?</vt:lpstr>
      <vt:lpstr>CONTACTO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Martin Vivo</dc:creator>
  <cp:lastModifiedBy>EUROCASE</cp:lastModifiedBy>
  <cp:revision>434</cp:revision>
  <cp:lastPrinted>2017-02-14T15:31:09Z</cp:lastPrinted>
  <dcterms:created xsi:type="dcterms:W3CDTF">2016-09-20T14:23:44Z</dcterms:created>
  <dcterms:modified xsi:type="dcterms:W3CDTF">2017-02-21T14:05:30Z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0x0101008C4C43D7833A974C9D47391DB375F9F5</vt:lpwstr>
  </property>
</Properties>
</file>