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  <Override PartName="/ppt/charts/colors14.xml" ContentType="application/vnd.ms-office.chartcolorstyle+xml"/>
  <Override PartName="/ppt/charts/style1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76" r:id="rId7"/>
    <p:sldId id="315" r:id="rId8"/>
    <p:sldId id="319" r:id="rId9"/>
    <p:sldId id="321" r:id="rId10"/>
    <p:sldId id="259" r:id="rId11"/>
    <p:sldId id="325" r:id="rId12"/>
    <p:sldId id="326" r:id="rId13"/>
    <p:sldId id="268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fino, Estefania" initials="DE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A6A"/>
    <a:srgbClr val="817A7C"/>
    <a:srgbClr val="008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9" autoAdjust="0"/>
    <p:restoredTop sz="94434" autoAdjust="0"/>
  </p:normalViewPr>
  <p:slideViewPr>
    <p:cSldViewPr snapToGrid="0">
      <p:cViewPr>
        <p:scale>
          <a:sx n="81" d="100"/>
          <a:sy n="81" d="100"/>
        </p:scale>
        <p:origin x="-240" y="-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93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2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oleObject" Target="file:///\\admfl01\010Raiz\Archivos\Departamentos\D_Call%20Center\PEOP\2017\ENCUESTAS%20PARA%20CLIENTES\OCA&#209;A%20(ABRIL)\CUADROSSS!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general!$E$82</c:f>
              <c:strCache>
                <c:ptCount val="1"/>
                <c:pt idx="0">
                  <c:v>Sí, seguramente lo votaría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general!$F$81:$O$81</c:f>
              <c:strCache>
                <c:ptCount val="10"/>
                <c:pt idx="0">
                  <c:v>Unión por la Libertad</c:v>
                </c:pt>
                <c:pt idx="1">
                  <c:v>Confianza Pública</c:v>
                </c:pt>
                <c:pt idx="2">
                  <c:v>GEN</c:v>
                </c:pt>
                <c:pt idx="3">
                  <c:v>ECO</c:v>
                </c:pt>
                <c:pt idx="4">
                  <c:v>FR</c:v>
                </c:pt>
                <c:pt idx="5">
                  <c:v>FIT</c:v>
                </c:pt>
                <c:pt idx="6">
                  <c:v>Coalición Cívica</c:v>
                </c:pt>
                <c:pt idx="7">
                  <c:v>FPV</c:v>
                </c:pt>
                <c:pt idx="8">
                  <c:v>CAMBIEMOS</c:v>
                </c:pt>
                <c:pt idx="9">
                  <c:v>PRO</c:v>
                </c:pt>
              </c:strCache>
            </c:strRef>
          </c:cat>
          <c:val>
            <c:numRef>
              <c:f>general!$F$82:$O$82</c:f>
              <c:numCache>
                <c:formatCode>###0.0</c:formatCode>
                <c:ptCount val="10"/>
                <c:pt idx="0">
                  <c:v>2.622390278890065</c:v>
                </c:pt>
                <c:pt idx="1">
                  <c:v>2.5625931388836301</c:v>
                </c:pt>
                <c:pt idx="2">
                  <c:v>2.9685662117388438</c:v>
                </c:pt>
                <c:pt idx="3">
                  <c:v>5.3218625865702354</c:v>
                </c:pt>
                <c:pt idx="4">
                  <c:v>4.9236764544629672</c:v>
                </c:pt>
                <c:pt idx="5">
                  <c:v>7.8394038790083984</c:v>
                </c:pt>
                <c:pt idx="6">
                  <c:v>10.538203613953639</c:v>
                </c:pt>
                <c:pt idx="7">
                  <c:v>18.774625016139701</c:v>
                </c:pt>
                <c:pt idx="8">
                  <c:v>34.55956999667103</c:v>
                </c:pt>
                <c:pt idx="9">
                  <c:v>39.281776387956818</c:v>
                </c:pt>
              </c:numCache>
            </c:numRef>
          </c:val>
        </c:ser>
        <c:ser>
          <c:idx val="1"/>
          <c:order val="1"/>
          <c:tx>
            <c:strRef>
              <c:f>general!$E$83</c:f>
              <c:strCache>
                <c:ptCount val="1"/>
                <c:pt idx="0">
                  <c:v>Sí, puede ser que lo vote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1.0591618753193701E-2"/>
                  <c:y val="-1.8792578322509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5654419665669098E-3"/>
                  <c:y val="-1.3781064903135801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general!$F$81:$O$81</c:f>
              <c:strCache>
                <c:ptCount val="10"/>
                <c:pt idx="0">
                  <c:v>Unión por la Libertad</c:v>
                </c:pt>
                <c:pt idx="1">
                  <c:v>Confianza Pública</c:v>
                </c:pt>
                <c:pt idx="2">
                  <c:v>GEN</c:v>
                </c:pt>
                <c:pt idx="3">
                  <c:v>ECO</c:v>
                </c:pt>
                <c:pt idx="4">
                  <c:v>FR</c:v>
                </c:pt>
                <c:pt idx="5">
                  <c:v>FIT</c:v>
                </c:pt>
                <c:pt idx="6">
                  <c:v>Coalición Cívica</c:v>
                </c:pt>
                <c:pt idx="7">
                  <c:v>FPV</c:v>
                </c:pt>
                <c:pt idx="8">
                  <c:v>CAMBIEMOS</c:v>
                </c:pt>
                <c:pt idx="9">
                  <c:v>PRO</c:v>
                </c:pt>
              </c:strCache>
            </c:strRef>
          </c:cat>
          <c:val>
            <c:numRef>
              <c:f>general!$F$83:$O$83</c:f>
              <c:numCache>
                <c:formatCode>###0.0</c:formatCode>
                <c:ptCount val="10"/>
                <c:pt idx="0">
                  <c:v>2.5987547342429318</c:v>
                </c:pt>
                <c:pt idx="1">
                  <c:v>3.3528027888666281</c:v>
                </c:pt>
                <c:pt idx="2">
                  <c:v>6.7230810959314926</c:v>
                </c:pt>
                <c:pt idx="3">
                  <c:v>8.1704193341404459</c:v>
                </c:pt>
                <c:pt idx="4">
                  <c:v>16.73339344233656</c:v>
                </c:pt>
                <c:pt idx="5">
                  <c:v>14.15945507331142</c:v>
                </c:pt>
                <c:pt idx="6">
                  <c:v>14.92238372680837</c:v>
                </c:pt>
                <c:pt idx="7">
                  <c:v>11.754296287250069</c:v>
                </c:pt>
                <c:pt idx="8">
                  <c:v>16.834124959917219</c:v>
                </c:pt>
                <c:pt idx="9">
                  <c:v>16.229852879240891</c:v>
                </c:pt>
              </c:numCache>
            </c:numRef>
          </c:val>
        </c:ser>
        <c:ser>
          <c:idx val="2"/>
          <c:order val="2"/>
          <c:tx>
            <c:strRef>
              <c:f>general!$E$84</c:f>
              <c:strCache>
                <c:ptCount val="1"/>
                <c:pt idx="0">
                  <c:v>No, no lo votaría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general!$F$81:$O$81</c:f>
              <c:strCache>
                <c:ptCount val="10"/>
                <c:pt idx="0">
                  <c:v>Unión por la Libertad</c:v>
                </c:pt>
                <c:pt idx="1">
                  <c:v>Confianza Pública</c:v>
                </c:pt>
                <c:pt idx="2">
                  <c:v>GEN</c:v>
                </c:pt>
                <c:pt idx="3">
                  <c:v>ECO</c:v>
                </c:pt>
                <c:pt idx="4">
                  <c:v>FR</c:v>
                </c:pt>
                <c:pt idx="5">
                  <c:v>FIT</c:v>
                </c:pt>
                <c:pt idx="6">
                  <c:v>Coalición Cívica</c:v>
                </c:pt>
                <c:pt idx="7">
                  <c:v>FPV</c:v>
                </c:pt>
                <c:pt idx="8">
                  <c:v>CAMBIEMOS</c:v>
                </c:pt>
                <c:pt idx="9">
                  <c:v>PRO</c:v>
                </c:pt>
              </c:strCache>
            </c:strRef>
          </c:cat>
          <c:val>
            <c:numRef>
              <c:f>general!$F$84:$O$84</c:f>
              <c:numCache>
                <c:formatCode>###0.0</c:formatCode>
                <c:ptCount val="10"/>
                <c:pt idx="0">
                  <c:v>74.20562696554137</c:v>
                </c:pt>
                <c:pt idx="1">
                  <c:v>72.583940659514298</c:v>
                </c:pt>
                <c:pt idx="2">
                  <c:v>76.039076351488546</c:v>
                </c:pt>
                <c:pt idx="3">
                  <c:v>74.715466061410822</c:v>
                </c:pt>
                <c:pt idx="4">
                  <c:v>73.773851443847022</c:v>
                </c:pt>
                <c:pt idx="5">
                  <c:v>73.025145109121141</c:v>
                </c:pt>
                <c:pt idx="6">
                  <c:v>67.916479195745424</c:v>
                </c:pt>
                <c:pt idx="7">
                  <c:v>66.083068361760411</c:v>
                </c:pt>
                <c:pt idx="8">
                  <c:v>44.1781042148084</c:v>
                </c:pt>
                <c:pt idx="9">
                  <c:v>41.648049381368963</c:v>
                </c:pt>
              </c:numCache>
            </c:numRef>
          </c:val>
        </c:ser>
        <c:ser>
          <c:idx val="3"/>
          <c:order val="3"/>
          <c:tx>
            <c:strRef>
              <c:f>general!$E$85</c:f>
              <c:strCache>
                <c:ptCount val="1"/>
                <c:pt idx="0">
                  <c:v>No conoce el partido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general!$F$81:$O$81</c:f>
              <c:strCache>
                <c:ptCount val="10"/>
                <c:pt idx="0">
                  <c:v>Unión por la Libertad</c:v>
                </c:pt>
                <c:pt idx="1">
                  <c:v>Confianza Pública</c:v>
                </c:pt>
                <c:pt idx="2">
                  <c:v>GEN</c:v>
                </c:pt>
                <c:pt idx="3">
                  <c:v>ECO</c:v>
                </c:pt>
                <c:pt idx="4">
                  <c:v>FR</c:v>
                </c:pt>
                <c:pt idx="5">
                  <c:v>FIT</c:v>
                </c:pt>
                <c:pt idx="6">
                  <c:v>Coalición Cívica</c:v>
                </c:pt>
                <c:pt idx="7">
                  <c:v>FPV</c:v>
                </c:pt>
                <c:pt idx="8">
                  <c:v>CAMBIEMOS</c:v>
                </c:pt>
                <c:pt idx="9">
                  <c:v>PRO</c:v>
                </c:pt>
              </c:strCache>
            </c:strRef>
          </c:cat>
          <c:val>
            <c:numRef>
              <c:f>general!$F$85:$O$85</c:f>
              <c:numCache>
                <c:formatCode>###0.0</c:formatCode>
                <c:ptCount val="10"/>
                <c:pt idx="0">
                  <c:v>16.562933234282021</c:v>
                </c:pt>
                <c:pt idx="1">
                  <c:v>18.092689542792179</c:v>
                </c:pt>
                <c:pt idx="2">
                  <c:v>11.026236341234689</c:v>
                </c:pt>
                <c:pt idx="3">
                  <c:v>8.2262248663469553</c:v>
                </c:pt>
                <c:pt idx="4">
                  <c:v>1.1389388040674551</c:v>
                </c:pt>
                <c:pt idx="5">
                  <c:v>2.9205766314754951</c:v>
                </c:pt>
                <c:pt idx="6">
                  <c:v>2.15600828295499</c:v>
                </c:pt>
                <c:pt idx="7" formatCode="####.0">
                  <c:v>0.51904660112413303</c:v>
                </c:pt>
                <c:pt idx="8">
                  <c:v>1.10059888380558</c:v>
                </c:pt>
                <c:pt idx="9" formatCode="####.0">
                  <c:v>0.424933406550287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6123904"/>
        <c:axId val="136125440"/>
      </c:barChart>
      <c:catAx>
        <c:axId val="136123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6125440"/>
        <c:crosses val="autoZero"/>
        <c:auto val="1"/>
        <c:lblAlgn val="ctr"/>
        <c:lblOffset val="100"/>
        <c:noMultiLvlLbl val="0"/>
      </c:catAx>
      <c:valAx>
        <c:axId val="136125440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3612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67668565493316E-4"/>
          <c:y val="2.70127776215018E-2"/>
          <c:w val="0.83098307823086104"/>
          <c:h val="3.84570139007369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general!$E$257</c:f>
              <c:strCache>
                <c:ptCount val="1"/>
                <c:pt idx="0">
                  <c:v>Muy buena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general!$F$257:$S$257</c:f>
              <c:numCache>
                <c:formatCode>###0.0</c:formatCode>
                <c:ptCount val="14"/>
                <c:pt idx="0">
                  <c:v>1.379233264685696</c:v>
                </c:pt>
                <c:pt idx="1">
                  <c:v>1.053878861189474</c:v>
                </c:pt>
                <c:pt idx="2">
                  <c:v>1.288374528065567</c:v>
                </c:pt>
                <c:pt idx="3">
                  <c:v>1.484465472493244</c:v>
                </c:pt>
                <c:pt idx="4">
                  <c:v>2.3106611504678951</c:v>
                </c:pt>
                <c:pt idx="5">
                  <c:v>1.5948561122311951</c:v>
                </c:pt>
                <c:pt idx="6">
                  <c:v>2.9354832974461691</c:v>
                </c:pt>
                <c:pt idx="7">
                  <c:v>3.4150940776213128</c:v>
                </c:pt>
                <c:pt idx="8">
                  <c:v>6.7747930205852507</c:v>
                </c:pt>
                <c:pt idx="9">
                  <c:v>6.9117544242620772</c:v>
                </c:pt>
                <c:pt idx="10">
                  <c:v>6.5226877414079514</c:v>
                </c:pt>
                <c:pt idx="11">
                  <c:v>14.98859579565978</c:v>
                </c:pt>
                <c:pt idx="12">
                  <c:v>9.891378691182231</c:v>
                </c:pt>
                <c:pt idx="13">
                  <c:v>25.751513002303572</c:v>
                </c:pt>
              </c:numCache>
            </c:numRef>
          </c:val>
        </c:ser>
        <c:ser>
          <c:idx val="1"/>
          <c:order val="1"/>
          <c:tx>
            <c:strRef>
              <c:f>general!$E$258</c:f>
              <c:strCache>
                <c:ptCount val="1"/>
                <c:pt idx="0">
                  <c:v>Buena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general!$F$258:$S$258</c:f>
              <c:numCache>
                <c:formatCode>###0.0</c:formatCode>
                <c:ptCount val="14"/>
                <c:pt idx="0">
                  <c:v>6.1648265296264526</c:v>
                </c:pt>
                <c:pt idx="1">
                  <c:v>7.3515642170522861</c:v>
                </c:pt>
                <c:pt idx="2">
                  <c:v>7.9086582502125973</c:v>
                </c:pt>
                <c:pt idx="3">
                  <c:v>11.82829767260063</c:v>
                </c:pt>
                <c:pt idx="4">
                  <c:v>12.192752682605059</c:v>
                </c:pt>
                <c:pt idx="5">
                  <c:v>13.52607488183858</c:v>
                </c:pt>
                <c:pt idx="6">
                  <c:v>13.33367141260447</c:v>
                </c:pt>
                <c:pt idx="7">
                  <c:v>16.233354959790201</c:v>
                </c:pt>
                <c:pt idx="8">
                  <c:v>20.463026653242199</c:v>
                </c:pt>
                <c:pt idx="9">
                  <c:v>22.474543697023659</c:v>
                </c:pt>
                <c:pt idx="10">
                  <c:v>27.259989517107641</c:v>
                </c:pt>
                <c:pt idx="11">
                  <c:v>28.304013572061219</c:v>
                </c:pt>
                <c:pt idx="12">
                  <c:v>34.241128681335148</c:v>
                </c:pt>
                <c:pt idx="13">
                  <c:v>30.33690889164642</c:v>
                </c:pt>
              </c:numCache>
            </c:numRef>
          </c:val>
        </c:ser>
        <c:ser>
          <c:idx val="2"/>
          <c:order val="2"/>
          <c:tx>
            <c:strRef>
              <c:f>general!$E$259</c:f>
              <c:strCache>
                <c:ptCount val="1"/>
                <c:pt idx="0">
                  <c:v>Regular para bien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general!$F$259:$S$259</c:f>
              <c:numCache>
                <c:formatCode>###0.0</c:formatCode>
                <c:ptCount val="14"/>
                <c:pt idx="0">
                  <c:v>5.4462504080643583</c:v>
                </c:pt>
                <c:pt idx="1">
                  <c:v>4.457253656651921</c:v>
                </c:pt>
                <c:pt idx="2">
                  <c:v>4.2184875638648274</c:v>
                </c:pt>
                <c:pt idx="3">
                  <c:v>8.8135875532113896</c:v>
                </c:pt>
                <c:pt idx="4">
                  <c:v>11.183051602659161</c:v>
                </c:pt>
                <c:pt idx="5">
                  <c:v>5.1710102336439947</c:v>
                </c:pt>
                <c:pt idx="6">
                  <c:v>6.59875474301837</c:v>
                </c:pt>
                <c:pt idx="7">
                  <c:v>9.5664560984277198</c:v>
                </c:pt>
                <c:pt idx="8">
                  <c:v>8.0817400315195602</c:v>
                </c:pt>
                <c:pt idx="9">
                  <c:v>12.24722140296419</c:v>
                </c:pt>
                <c:pt idx="10">
                  <c:v>11.612484167248001</c:v>
                </c:pt>
                <c:pt idx="11">
                  <c:v>11.58205612008363</c:v>
                </c:pt>
                <c:pt idx="12">
                  <c:v>13.08612020410277</c:v>
                </c:pt>
                <c:pt idx="13">
                  <c:v>7.238047714074856</c:v>
                </c:pt>
              </c:numCache>
            </c:numRef>
          </c:val>
        </c:ser>
        <c:ser>
          <c:idx val="3"/>
          <c:order val="3"/>
          <c:tx>
            <c:strRef>
              <c:f>general!$E$260</c:f>
              <c:strCache>
                <c:ptCount val="1"/>
                <c:pt idx="0">
                  <c:v>Regular para mal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general!$F$260:$S$260</c:f>
              <c:numCache>
                <c:formatCode>###0.0</c:formatCode>
                <c:ptCount val="14"/>
                <c:pt idx="0">
                  <c:v>3.8974522491788042</c:v>
                </c:pt>
                <c:pt idx="1">
                  <c:v>3.0397096391329992</c:v>
                </c:pt>
                <c:pt idx="2">
                  <c:v>4.3927625577802312</c:v>
                </c:pt>
                <c:pt idx="3">
                  <c:v>5.4163503988743962</c:v>
                </c:pt>
                <c:pt idx="4">
                  <c:v>15.62489914930546</c:v>
                </c:pt>
                <c:pt idx="5">
                  <c:v>4.8002403819625199</c:v>
                </c:pt>
                <c:pt idx="6">
                  <c:v>6.4297538665378564</c:v>
                </c:pt>
                <c:pt idx="7">
                  <c:v>6.0694899514514624</c:v>
                </c:pt>
                <c:pt idx="8">
                  <c:v>10.65425409445464</c:v>
                </c:pt>
                <c:pt idx="9">
                  <c:v>11.999239308607709</c:v>
                </c:pt>
                <c:pt idx="10">
                  <c:v>9.7236346609240503</c:v>
                </c:pt>
                <c:pt idx="11">
                  <c:v>14.11415590130043</c:v>
                </c:pt>
                <c:pt idx="12">
                  <c:v>17.89759767949613</c:v>
                </c:pt>
                <c:pt idx="13">
                  <c:v>5.1748264931099452</c:v>
                </c:pt>
              </c:numCache>
            </c:numRef>
          </c:val>
        </c:ser>
        <c:ser>
          <c:idx val="4"/>
          <c:order val="4"/>
          <c:tx>
            <c:strRef>
              <c:f>general!$E$261</c:f>
              <c:strCache>
                <c:ptCount val="1"/>
                <c:pt idx="0">
                  <c:v>Mala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general!$F$261:$S$261</c:f>
              <c:numCache>
                <c:formatCode>###0.0</c:formatCode>
                <c:ptCount val="14"/>
                <c:pt idx="0">
                  <c:v>6.9237179025106164</c:v>
                </c:pt>
                <c:pt idx="1">
                  <c:v>6.870179457180992</c:v>
                </c:pt>
                <c:pt idx="2">
                  <c:v>8.886213200537405</c:v>
                </c:pt>
                <c:pt idx="3">
                  <c:v>7.252970075455945</c:v>
                </c:pt>
                <c:pt idx="4">
                  <c:v>27.271643284702979</c:v>
                </c:pt>
                <c:pt idx="5">
                  <c:v>7.5906959149025131</c:v>
                </c:pt>
                <c:pt idx="6">
                  <c:v>7.5606315290777797</c:v>
                </c:pt>
                <c:pt idx="7">
                  <c:v>11.614510872793261</c:v>
                </c:pt>
                <c:pt idx="8">
                  <c:v>25.789868317135699</c:v>
                </c:pt>
                <c:pt idx="9">
                  <c:v>29.03196871066735</c:v>
                </c:pt>
                <c:pt idx="10">
                  <c:v>18.92149160879811</c:v>
                </c:pt>
                <c:pt idx="11">
                  <c:v>10.031005677976029</c:v>
                </c:pt>
                <c:pt idx="12">
                  <c:v>17.02673706796811</c:v>
                </c:pt>
                <c:pt idx="13">
                  <c:v>14.897072522424979</c:v>
                </c:pt>
              </c:numCache>
            </c:numRef>
          </c:val>
        </c:ser>
        <c:ser>
          <c:idx val="5"/>
          <c:order val="5"/>
          <c:tx>
            <c:strRef>
              <c:f>general!$E$262</c:f>
              <c:strCache>
                <c:ptCount val="1"/>
                <c:pt idx="0">
                  <c:v>Muy mala</c:v>
                </c:pt>
              </c:strCache>
            </c:strRef>
          </c:tx>
          <c:spPr>
            <a:solidFill>
              <a:schemeClr val="accent2">
                <a:lumMod val="75000"/>
                <a:alpha val="7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general!$F$262:$S$262</c:f>
              <c:numCache>
                <c:formatCode>###0.0</c:formatCode>
                <c:ptCount val="14"/>
                <c:pt idx="0" formatCode="####.0">
                  <c:v>0.79129982157115697</c:v>
                </c:pt>
                <c:pt idx="1">
                  <c:v>1.7434808649403151</c:v>
                </c:pt>
                <c:pt idx="2">
                  <c:v>1.5467295848075611</c:v>
                </c:pt>
                <c:pt idx="3">
                  <c:v>1.8555688850811269</c:v>
                </c:pt>
                <c:pt idx="4">
                  <c:v>14.57018050409461</c:v>
                </c:pt>
                <c:pt idx="5">
                  <c:v>2.585655664202192</c:v>
                </c:pt>
                <c:pt idx="6">
                  <c:v>1.821189523413502</c:v>
                </c:pt>
                <c:pt idx="7">
                  <c:v>2.2214532796567452</c:v>
                </c:pt>
                <c:pt idx="8">
                  <c:v>13.77730195848528</c:v>
                </c:pt>
                <c:pt idx="9">
                  <c:v>8.6704083324503323</c:v>
                </c:pt>
                <c:pt idx="10">
                  <c:v>8.9325761018630327</c:v>
                </c:pt>
                <c:pt idx="11">
                  <c:v>3.977316060973652</c:v>
                </c:pt>
                <c:pt idx="12">
                  <c:v>5.2055269270496076</c:v>
                </c:pt>
                <c:pt idx="13">
                  <c:v>15.032779401757891</c:v>
                </c:pt>
              </c:numCache>
            </c:numRef>
          </c:val>
        </c:ser>
        <c:ser>
          <c:idx val="6"/>
          <c:order val="6"/>
          <c:tx>
            <c:strRef>
              <c:f>general!$E$263</c:f>
              <c:strCache>
                <c:ptCount val="1"/>
                <c:pt idx="0">
                  <c:v>No lo conoce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general!$F$256:$S$256</c:f>
              <c:strCache>
                <c:ptCount val="14"/>
                <c:pt idx="0">
                  <c:v>Daniel Arroyo</c:v>
                </c:pt>
                <c:pt idx="1">
                  <c:v>Soledad Acuña</c:v>
                </c:pt>
                <c:pt idx="2">
                  <c:v>Sergio Abrevaya</c:v>
                </c:pt>
                <c:pt idx="3">
                  <c:v>Martín Ocampo</c:v>
                </c:pt>
                <c:pt idx="4">
                  <c:v>Alberto Fernández</c:v>
                </c:pt>
                <c:pt idx="5">
                  <c:v>Andy Freire</c:v>
                </c:pt>
                <c:pt idx="6">
                  <c:v>Mirta Tundis</c:v>
                </c:pt>
                <c:pt idx="7">
                  <c:v>Aldo Pignanelli</c:v>
                </c:pt>
                <c:pt idx="8">
                  <c:v>Mariano Recalde</c:v>
                </c:pt>
                <c:pt idx="9">
                  <c:v>Daniel Filmus</c:v>
                </c:pt>
                <c:pt idx="10">
                  <c:v>Diego Santilli</c:v>
                </c:pt>
                <c:pt idx="11">
                  <c:v>Graciela Ocaña</c:v>
                </c:pt>
                <c:pt idx="12">
                  <c:v>Martín Lousteau</c:v>
                </c:pt>
                <c:pt idx="13">
                  <c:v>Elisa Carrió</c:v>
                </c:pt>
              </c:strCache>
            </c:strRef>
          </c:cat>
          <c:val>
            <c:numRef>
              <c:f>general!$F$263:$S$263</c:f>
              <c:numCache>
                <c:formatCode>###0.0</c:formatCode>
                <c:ptCount val="14"/>
                <c:pt idx="0">
                  <c:v>72.077468609392099</c:v>
                </c:pt>
                <c:pt idx="1">
                  <c:v>72.299479257834619</c:v>
                </c:pt>
                <c:pt idx="2">
                  <c:v>67.868173777364959</c:v>
                </c:pt>
                <c:pt idx="3">
                  <c:v>59.554035585455772</c:v>
                </c:pt>
                <c:pt idx="4">
                  <c:v>14.19015854525062</c:v>
                </c:pt>
                <c:pt idx="5">
                  <c:v>61.402026460963391</c:v>
                </c:pt>
                <c:pt idx="6">
                  <c:v>57.676478692341377</c:v>
                </c:pt>
                <c:pt idx="7">
                  <c:v>47.961974617479299</c:v>
                </c:pt>
                <c:pt idx="8">
                  <c:v>11.86849585935011</c:v>
                </c:pt>
                <c:pt idx="9">
                  <c:v>6.3721114717846161</c:v>
                </c:pt>
                <c:pt idx="10">
                  <c:v>15.10303164143996</c:v>
                </c:pt>
                <c:pt idx="11">
                  <c:v>14.209268444901481</c:v>
                </c:pt>
                <c:pt idx="12">
                  <c:v>1.3521299573051611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5961984"/>
        <c:axId val="135967872"/>
      </c:barChart>
      <c:catAx>
        <c:axId val="135961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35967872"/>
        <c:crosses val="autoZero"/>
        <c:auto val="1"/>
        <c:lblAlgn val="ctr"/>
        <c:lblOffset val="100"/>
        <c:noMultiLvlLbl val="0"/>
      </c:catAx>
      <c:valAx>
        <c:axId val="135967872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3596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general!$E$455</c:f>
              <c:strCache>
                <c:ptCount val="1"/>
                <c:pt idx="0">
                  <c:v>Sí, seguramente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general!$F$454:$P$454</c:f>
              <c:strCache>
                <c:ptCount val="11"/>
                <c:pt idx="0">
                  <c:v>Daniel Arroyo</c:v>
                </c:pt>
                <c:pt idx="1">
                  <c:v>Sergio Abrevaya</c:v>
                </c:pt>
                <c:pt idx="2">
                  <c:v>Mirta Tundis</c:v>
                </c:pt>
                <c:pt idx="3">
                  <c:v>Aldo Pignanelli</c:v>
                </c:pt>
                <c:pt idx="4">
                  <c:v>Alberto Fernández</c:v>
                </c:pt>
                <c:pt idx="5">
                  <c:v>Daniel Filmus</c:v>
                </c:pt>
                <c:pt idx="6">
                  <c:v>Mariano Recalde</c:v>
                </c:pt>
                <c:pt idx="7">
                  <c:v>Diego Santilli</c:v>
                </c:pt>
                <c:pt idx="8">
                  <c:v>Martín Lousteau</c:v>
                </c:pt>
                <c:pt idx="9">
                  <c:v>Graciela Ocaña </c:v>
                </c:pt>
                <c:pt idx="10">
                  <c:v>Elisa Carrió</c:v>
                </c:pt>
              </c:strCache>
            </c:strRef>
          </c:cat>
          <c:val>
            <c:numRef>
              <c:f>general!$F$455:$P$455</c:f>
              <c:numCache>
                <c:formatCode>###0.0</c:formatCode>
                <c:ptCount val="11"/>
                <c:pt idx="0">
                  <c:v>2.72404633768378</c:v>
                </c:pt>
                <c:pt idx="1">
                  <c:v>2.8802601843297859</c:v>
                </c:pt>
                <c:pt idx="2">
                  <c:v>7.3627590343277092</c:v>
                </c:pt>
                <c:pt idx="3">
                  <c:v>8.544424138399723</c:v>
                </c:pt>
                <c:pt idx="4">
                  <c:v>5.9683858962182654</c:v>
                </c:pt>
                <c:pt idx="5">
                  <c:v>17.476035953573671</c:v>
                </c:pt>
                <c:pt idx="6">
                  <c:v>16.62461746362434</c:v>
                </c:pt>
                <c:pt idx="7">
                  <c:v>19.98307989251181</c:v>
                </c:pt>
                <c:pt idx="8">
                  <c:v>22.594931426502441</c:v>
                </c:pt>
                <c:pt idx="9">
                  <c:v>24.58513075409822</c:v>
                </c:pt>
                <c:pt idx="10">
                  <c:v>40.71302890077223</c:v>
                </c:pt>
              </c:numCache>
            </c:numRef>
          </c:val>
        </c:ser>
        <c:ser>
          <c:idx val="1"/>
          <c:order val="1"/>
          <c:tx>
            <c:strRef>
              <c:f>general!$E$456</c:f>
              <c:strCache>
                <c:ptCount val="1"/>
                <c:pt idx="0">
                  <c:v>Sí, puede ser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general!$F$454:$P$454</c:f>
              <c:strCache>
                <c:ptCount val="11"/>
                <c:pt idx="0">
                  <c:v>Daniel Arroyo</c:v>
                </c:pt>
                <c:pt idx="1">
                  <c:v>Sergio Abrevaya</c:v>
                </c:pt>
                <c:pt idx="2">
                  <c:v>Mirta Tundis</c:v>
                </c:pt>
                <c:pt idx="3">
                  <c:v>Aldo Pignanelli</c:v>
                </c:pt>
                <c:pt idx="4">
                  <c:v>Alberto Fernández</c:v>
                </c:pt>
                <c:pt idx="5">
                  <c:v>Daniel Filmus</c:v>
                </c:pt>
                <c:pt idx="6">
                  <c:v>Mariano Recalde</c:v>
                </c:pt>
                <c:pt idx="7">
                  <c:v>Diego Santilli</c:v>
                </c:pt>
                <c:pt idx="8">
                  <c:v>Martín Lousteau</c:v>
                </c:pt>
                <c:pt idx="9">
                  <c:v>Graciela Ocaña </c:v>
                </c:pt>
                <c:pt idx="10">
                  <c:v>Elisa Carrió</c:v>
                </c:pt>
              </c:strCache>
            </c:strRef>
          </c:cat>
          <c:val>
            <c:numRef>
              <c:f>general!$F$456:$P$456</c:f>
              <c:numCache>
                <c:formatCode>###0.0</c:formatCode>
                <c:ptCount val="11"/>
                <c:pt idx="0">
                  <c:v>3.8297349759478041</c:v>
                </c:pt>
                <c:pt idx="1">
                  <c:v>5.6029788044162876</c:v>
                </c:pt>
                <c:pt idx="2">
                  <c:v>5.742124794101084</c:v>
                </c:pt>
                <c:pt idx="3">
                  <c:v>8.1295245857362453</c:v>
                </c:pt>
                <c:pt idx="4">
                  <c:v>11.546954394681659</c:v>
                </c:pt>
                <c:pt idx="5">
                  <c:v>11.188338084317349</c:v>
                </c:pt>
                <c:pt idx="6">
                  <c:v>13.66980078857663</c:v>
                </c:pt>
                <c:pt idx="7">
                  <c:v>12.746209806800829</c:v>
                </c:pt>
                <c:pt idx="8">
                  <c:v>20.242082475024109</c:v>
                </c:pt>
                <c:pt idx="9">
                  <c:v>20.285757164415241</c:v>
                </c:pt>
                <c:pt idx="10">
                  <c:v>13.99382258899875</c:v>
                </c:pt>
              </c:numCache>
            </c:numRef>
          </c:val>
        </c:ser>
        <c:ser>
          <c:idx val="2"/>
          <c:order val="2"/>
          <c:tx>
            <c:strRef>
              <c:f>general!$E$457</c:f>
              <c:strCache>
                <c:ptCount val="1"/>
                <c:pt idx="0">
                  <c:v>No, no lo votaría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general!$F$454:$P$454</c:f>
              <c:strCache>
                <c:ptCount val="11"/>
                <c:pt idx="0">
                  <c:v>Daniel Arroyo</c:v>
                </c:pt>
                <c:pt idx="1">
                  <c:v>Sergio Abrevaya</c:v>
                </c:pt>
                <c:pt idx="2">
                  <c:v>Mirta Tundis</c:v>
                </c:pt>
                <c:pt idx="3">
                  <c:v>Aldo Pignanelli</c:v>
                </c:pt>
                <c:pt idx="4">
                  <c:v>Alberto Fernández</c:v>
                </c:pt>
                <c:pt idx="5">
                  <c:v>Daniel Filmus</c:v>
                </c:pt>
                <c:pt idx="6">
                  <c:v>Mariano Recalde</c:v>
                </c:pt>
                <c:pt idx="7">
                  <c:v>Diego Santilli</c:v>
                </c:pt>
                <c:pt idx="8">
                  <c:v>Martín Lousteau</c:v>
                </c:pt>
                <c:pt idx="9">
                  <c:v>Graciela Ocaña </c:v>
                </c:pt>
                <c:pt idx="10">
                  <c:v>Elisa Carrió</c:v>
                </c:pt>
              </c:strCache>
            </c:strRef>
          </c:cat>
          <c:val>
            <c:numRef>
              <c:f>general!$F$457:$P$457</c:f>
              <c:numCache>
                <c:formatCode>###0.0</c:formatCode>
                <c:ptCount val="11"/>
                <c:pt idx="0">
                  <c:v>56.309523609786623</c:v>
                </c:pt>
                <c:pt idx="1">
                  <c:v>53.81392511168319</c:v>
                </c:pt>
                <c:pt idx="2">
                  <c:v>52.35412326115204</c:v>
                </c:pt>
                <c:pt idx="3">
                  <c:v>57.729019351541041</c:v>
                </c:pt>
                <c:pt idx="4">
                  <c:v>71.748752259727041</c:v>
                </c:pt>
                <c:pt idx="5">
                  <c:v>63.315620269275684</c:v>
                </c:pt>
                <c:pt idx="6">
                  <c:v>58.78576442547952</c:v>
                </c:pt>
                <c:pt idx="7">
                  <c:v>53.97827029812175</c:v>
                </c:pt>
                <c:pt idx="8">
                  <c:v>51.056831510816188</c:v>
                </c:pt>
                <c:pt idx="9">
                  <c:v>42.861038193359057</c:v>
                </c:pt>
                <c:pt idx="10">
                  <c:v>41.162541286821948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50316928"/>
        <c:axId val="150318464"/>
      </c:barChart>
      <c:catAx>
        <c:axId val="150316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0318464"/>
        <c:crosses val="autoZero"/>
        <c:auto val="1"/>
        <c:lblAlgn val="ctr"/>
        <c:lblOffset val="100"/>
        <c:noMultiLvlLbl val="0"/>
      </c:catAx>
      <c:valAx>
        <c:axId val="1503184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5031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general!$F$486</c:f>
              <c:strCache>
                <c:ptCount val="1"/>
                <c:pt idx="0">
                  <c:v>Muy buena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general!$G$485:$I$485</c:f>
              <c:numCache>
                <c:formatCode>General</c:formatCode>
                <c:ptCount val="3"/>
              </c:numCache>
            </c:numRef>
          </c:cat>
          <c:val>
            <c:numRef>
              <c:f>general!$G$486:$I$486</c:f>
              <c:numCache>
                <c:formatCode>###0.0</c:formatCode>
                <c:ptCount val="3"/>
                <c:pt idx="0">
                  <c:v>12.19642539041625</c:v>
                </c:pt>
                <c:pt idx="1">
                  <c:v>28.469308850092649</c:v>
                </c:pt>
                <c:pt idx="2">
                  <c:v>20.203843917084129</c:v>
                </c:pt>
              </c:numCache>
            </c:numRef>
          </c:val>
        </c:ser>
        <c:ser>
          <c:idx val="1"/>
          <c:order val="1"/>
          <c:tx>
            <c:strRef>
              <c:f>general!$F$487</c:f>
              <c:strCache>
                <c:ptCount val="1"/>
                <c:pt idx="0">
                  <c:v>Buena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general!$G$485:$I$485</c:f>
              <c:numCache>
                <c:formatCode>General</c:formatCode>
                <c:ptCount val="3"/>
              </c:numCache>
            </c:numRef>
          </c:cat>
          <c:val>
            <c:numRef>
              <c:f>general!$G$487:$I$487</c:f>
              <c:numCache>
                <c:formatCode>###0.0</c:formatCode>
                <c:ptCount val="3"/>
                <c:pt idx="0">
                  <c:v>30.671395120631459</c:v>
                </c:pt>
                <c:pt idx="1">
                  <c:v>27.014165444992599</c:v>
                </c:pt>
                <c:pt idx="2">
                  <c:v>31.52367165669957</c:v>
                </c:pt>
              </c:numCache>
            </c:numRef>
          </c:val>
        </c:ser>
        <c:ser>
          <c:idx val="2"/>
          <c:order val="2"/>
          <c:tx>
            <c:strRef>
              <c:f>general!$F$488</c:f>
              <c:strCache>
                <c:ptCount val="1"/>
                <c:pt idx="0">
                  <c:v>Regular para bien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general!$G$485:$I$485</c:f>
              <c:numCache>
                <c:formatCode>General</c:formatCode>
                <c:ptCount val="3"/>
              </c:numCache>
            </c:numRef>
          </c:cat>
          <c:val>
            <c:numRef>
              <c:f>general!$G$488:$I$488</c:f>
              <c:numCache>
                <c:formatCode>###0.0</c:formatCode>
                <c:ptCount val="3"/>
                <c:pt idx="0">
                  <c:v>16.557569467208609</c:v>
                </c:pt>
                <c:pt idx="1">
                  <c:v>6.8803439559078061</c:v>
                </c:pt>
                <c:pt idx="2">
                  <c:v>11.44811854897522</c:v>
                </c:pt>
              </c:numCache>
            </c:numRef>
          </c:val>
        </c:ser>
        <c:ser>
          <c:idx val="3"/>
          <c:order val="3"/>
          <c:tx>
            <c:strRef>
              <c:f>general!$F$489</c:f>
              <c:strCache>
                <c:ptCount val="1"/>
                <c:pt idx="0">
                  <c:v>Regular para mal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general!$G$485:$I$485</c:f>
              <c:numCache>
                <c:formatCode>General</c:formatCode>
                <c:ptCount val="3"/>
              </c:numCache>
            </c:numRef>
          </c:cat>
          <c:val>
            <c:numRef>
              <c:f>general!$G$489:$I$489</c:f>
              <c:numCache>
                <c:formatCode>###0.0</c:formatCode>
                <c:ptCount val="3"/>
                <c:pt idx="0">
                  <c:v>6.8166710663780341</c:v>
                </c:pt>
                <c:pt idx="1">
                  <c:v>6.9682455815902911</c:v>
                </c:pt>
                <c:pt idx="2">
                  <c:v>12.434179744213321</c:v>
                </c:pt>
              </c:numCache>
            </c:numRef>
          </c:val>
        </c:ser>
        <c:ser>
          <c:idx val="4"/>
          <c:order val="4"/>
          <c:tx>
            <c:strRef>
              <c:f>general!$F$490</c:f>
              <c:strCache>
                <c:ptCount val="1"/>
                <c:pt idx="0">
                  <c:v>Mala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general!$G$485:$I$485</c:f>
              <c:numCache>
                <c:formatCode>General</c:formatCode>
                <c:ptCount val="3"/>
              </c:numCache>
            </c:numRef>
          </c:cat>
          <c:val>
            <c:numRef>
              <c:f>general!$G$490:$I$490</c:f>
              <c:numCache>
                <c:formatCode>###0.0</c:formatCode>
                <c:ptCount val="3"/>
                <c:pt idx="0">
                  <c:v>7.382882947425772</c:v>
                </c:pt>
                <c:pt idx="1">
                  <c:v>8.9893023902030276</c:v>
                </c:pt>
                <c:pt idx="2">
                  <c:v>9.4966821266862844</c:v>
                </c:pt>
              </c:numCache>
            </c:numRef>
          </c:val>
        </c:ser>
        <c:ser>
          <c:idx val="5"/>
          <c:order val="5"/>
          <c:tx>
            <c:strRef>
              <c:f>general!$F$491</c:f>
              <c:strCache>
                <c:ptCount val="1"/>
                <c:pt idx="0">
                  <c:v>Muy mala</c:v>
                </c:pt>
              </c:strCache>
            </c:strRef>
          </c:tx>
          <c:spPr>
            <a:solidFill>
              <a:schemeClr val="accent2">
                <a:lumMod val="75000"/>
                <a:alpha val="63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general!$G$485:$I$485</c:f>
              <c:numCache>
                <c:formatCode>General</c:formatCode>
                <c:ptCount val="3"/>
              </c:numCache>
            </c:numRef>
          </c:cat>
          <c:val>
            <c:numRef>
              <c:f>general!$G$491:$I$491</c:f>
              <c:numCache>
                <c:formatCode>###0.0</c:formatCode>
                <c:ptCount val="3"/>
                <c:pt idx="0">
                  <c:v>25.682323903559912</c:v>
                </c:pt>
                <c:pt idx="1">
                  <c:v>17.52259347647658</c:v>
                </c:pt>
                <c:pt idx="2">
                  <c:v>14.23053900630112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50763008"/>
        <c:axId val="150764544"/>
      </c:barChart>
      <c:catAx>
        <c:axId val="150763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0764544"/>
        <c:crosses val="autoZero"/>
        <c:auto val="1"/>
        <c:lblAlgn val="ctr"/>
        <c:lblOffset val="100"/>
        <c:noMultiLvlLbl val="0"/>
      </c:catAx>
      <c:valAx>
        <c:axId val="150764544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5076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4636267034959597E-2"/>
          <c:y val="2.5925925925925901E-2"/>
          <c:w val="0.89999989412152104"/>
          <c:h val="4.24425488480607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89317456859101"/>
          <c:y val="0.19056349575213999"/>
          <c:w val="0.45608490988891698"/>
          <c:h val="0.7042488378467319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general!$B$503:$B$505</c:f>
              <c:strCache>
                <c:ptCount val="3"/>
                <c:pt idx="0">
                  <c:v>Mejoró</c:v>
                </c:pt>
                <c:pt idx="1">
                  <c:v>Se mantiene igual</c:v>
                </c:pt>
                <c:pt idx="2">
                  <c:v>Empeoró</c:v>
                </c:pt>
              </c:strCache>
            </c:strRef>
          </c:cat>
          <c:val>
            <c:numRef>
              <c:f>general!$C$503:$C$505</c:f>
              <c:numCache>
                <c:formatCode>###0.0</c:formatCode>
                <c:ptCount val="3"/>
                <c:pt idx="0">
                  <c:v>9.4536570250604672</c:v>
                </c:pt>
                <c:pt idx="1">
                  <c:v>54.926408880380009</c:v>
                </c:pt>
                <c:pt idx="2">
                  <c:v>35.61993409455954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28568293397805"/>
          <c:y val="5.6559195181551898E-2"/>
          <c:w val="0.26634038244199798"/>
          <c:h val="0.23870550197412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89031387441401"/>
          <c:y val="0.19350851261676899"/>
          <c:w val="0.51257197921590403"/>
          <c:h val="0.7028174971005669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general!$B$512:$B$514</c:f>
              <c:strCache>
                <c:ptCount val="3"/>
                <c:pt idx="0">
                  <c:v>Apoya al PRO</c:v>
                </c:pt>
                <c:pt idx="1">
                  <c:v>Es opositor</c:v>
                </c:pt>
                <c:pt idx="2">
                  <c:v>Ns/Nc</c:v>
                </c:pt>
              </c:strCache>
            </c:strRef>
          </c:cat>
          <c:val>
            <c:numRef>
              <c:f>general!$C$512:$C$514</c:f>
              <c:numCache>
                <c:formatCode>###0.0</c:formatCode>
                <c:ptCount val="3"/>
                <c:pt idx="0">
                  <c:v>30.054563775997291</c:v>
                </c:pt>
                <c:pt idx="1">
                  <c:v>44.153005539523832</c:v>
                </c:pt>
                <c:pt idx="2">
                  <c:v>25.79243068447887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729332354013998"/>
          <c:y val="0.13965996690151899"/>
          <c:w val="0.23078531906656899"/>
          <c:h val="0.23024075239359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45833333333301E-2"/>
          <c:y val="0.26699814251107101"/>
          <c:w val="0.94270833333333404"/>
          <c:h val="0.621050149130351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norte_sur!$G$483</c:f>
              <c:strCache>
                <c:ptCount val="1"/>
                <c:pt idx="0">
                  <c:v>Norte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norte_sur!$F$484:$F$486</c:f>
              <c:strCache>
                <c:ptCount val="3"/>
                <c:pt idx="0">
                  <c:v>Mejoró</c:v>
                </c:pt>
                <c:pt idx="1">
                  <c:v>Se mantiene igual</c:v>
                </c:pt>
                <c:pt idx="2">
                  <c:v>Empeoró</c:v>
                </c:pt>
              </c:strCache>
            </c:strRef>
          </c:cat>
          <c:val>
            <c:numRef>
              <c:f>norte_sur!$G$484:$G$486</c:f>
              <c:numCache>
                <c:formatCode>###0.0</c:formatCode>
                <c:ptCount val="3"/>
                <c:pt idx="0">
                  <c:v>9.6232961265068315</c:v>
                </c:pt>
                <c:pt idx="1">
                  <c:v>54.665237470771409</c:v>
                </c:pt>
                <c:pt idx="2">
                  <c:v>35.711466402721747</c:v>
                </c:pt>
              </c:numCache>
            </c:numRef>
          </c:val>
        </c:ser>
        <c:ser>
          <c:idx val="1"/>
          <c:order val="1"/>
          <c:tx>
            <c:strRef>
              <c:f>norte_sur!$H$483</c:f>
              <c:strCache>
                <c:ptCount val="1"/>
                <c:pt idx="0">
                  <c:v>Sur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norte_sur!$F$484:$F$486</c:f>
              <c:strCache>
                <c:ptCount val="3"/>
                <c:pt idx="0">
                  <c:v>Mejoró</c:v>
                </c:pt>
                <c:pt idx="1">
                  <c:v>Se mantiene igual</c:v>
                </c:pt>
                <c:pt idx="2">
                  <c:v>Empeoró</c:v>
                </c:pt>
              </c:strCache>
            </c:strRef>
          </c:cat>
          <c:val>
            <c:numRef>
              <c:f>norte_sur!$H$484:$H$486</c:f>
              <c:numCache>
                <c:formatCode>###0.0</c:formatCode>
                <c:ptCount val="3"/>
                <c:pt idx="0">
                  <c:v>9.3266930350830197</c:v>
                </c:pt>
                <c:pt idx="1">
                  <c:v>55.121878933859499</c:v>
                </c:pt>
                <c:pt idx="2">
                  <c:v>35.551428031057469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0901120"/>
        <c:axId val="150902656"/>
      </c:barChart>
      <c:catAx>
        <c:axId val="15090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0902656"/>
        <c:crosses val="autoZero"/>
        <c:auto val="1"/>
        <c:lblAlgn val="ctr"/>
        <c:lblOffset val="100"/>
        <c:noMultiLvlLbl val="0"/>
      </c:catAx>
      <c:valAx>
        <c:axId val="150902656"/>
        <c:scaling>
          <c:orientation val="minMax"/>
        </c:scaling>
        <c:delete val="1"/>
        <c:axPos val="l"/>
        <c:numFmt formatCode="###0.0" sourceLinked="1"/>
        <c:majorTickMark val="none"/>
        <c:minorTickMark val="none"/>
        <c:tickLblPos val="nextTo"/>
        <c:crossAx val="15090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551919018010199E-2"/>
          <c:y val="0.21471366157096999"/>
          <c:w val="0.94289616196397896"/>
          <c:h val="0.67415582036395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norte_sur!$G$492</c:f>
              <c:strCache>
                <c:ptCount val="1"/>
                <c:pt idx="0">
                  <c:v>Norte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norte_sur!$F$493:$F$495</c:f>
              <c:strCache>
                <c:ptCount val="3"/>
                <c:pt idx="0">
                  <c:v>Apoya al PRO</c:v>
                </c:pt>
                <c:pt idx="1">
                  <c:v>Es opositor</c:v>
                </c:pt>
                <c:pt idx="2">
                  <c:v>Ns/Nc</c:v>
                </c:pt>
              </c:strCache>
            </c:strRef>
          </c:cat>
          <c:val>
            <c:numRef>
              <c:f>norte_sur!$G$493:$G$495</c:f>
              <c:numCache>
                <c:formatCode>###0.0</c:formatCode>
                <c:ptCount val="3"/>
                <c:pt idx="0">
                  <c:v>36.376376810554959</c:v>
                </c:pt>
                <c:pt idx="1">
                  <c:v>45.281921912131899</c:v>
                </c:pt>
                <c:pt idx="2">
                  <c:v>18.341701277313149</c:v>
                </c:pt>
              </c:numCache>
            </c:numRef>
          </c:val>
        </c:ser>
        <c:ser>
          <c:idx val="1"/>
          <c:order val="1"/>
          <c:tx>
            <c:strRef>
              <c:f>norte_sur!$H$492</c:f>
              <c:strCache>
                <c:ptCount val="1"/>
                <c:pt idx="0">
                  <c:v>Sur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norte_sur!$F$493:$F$495</c:f>
              <c:strCache>
                <c:ptCount val="3"/>
                <c:pt idx="0">
                  <c:v>Apoya al PRO</c:v>
                </c:pt>
                <c:pt idx="1">
                  <c:v>Es opositor</c:v>
                </c:pt>
                <c:pt idx="2">
                  <c:v>Ns/Nc</c:v>
                </c:pt>
              </c:strCache>
            </c:strRef>
          </c:cat>
          <c:val>
            <c:numRef>
              <c:f>norte_sur!$H$493:$H$495</c:f>
              <c:numCache>
                <c:formatCode>###0.0</c:formatCode>
                <c:ptCount val="3"/>
                <c:pt idx="0">
                  <c:v>25.31866070363435</c:v>
                </c:pt>
                <c:pt idx="1">
                  <c:v>43.307292689705299</c:v>
                </c:pt>
                <c:pt idx="2">
                  <c:v>31.374046606660311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0948864"/>
        <c:axId val="150954752"/>
      </c:barChart>
      <c:catAx>
        <c:axId val="15094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0954752"/>
        <c:crosses val="autoZero"/>
        <c:auto val="1"/>
        <c:lblAlgn val="ctr"/>
        <c:lblOffset val="100"/>
        <c:noMultiLvlLbl val="0"/>
      </c:catAx>
      <c:valAx>
        <c:axId val="150954752"/>
        <c:scaling>
          <c:orientation val="minMax"/>
        </c:scaling>
        <c:delete val="1"/>
        <c:axPos val="l"/>
        <c:numFmt formatCode="###0.0" sourceLinked="1"/>
        <c:majorTickMark val="none"/>
        <c:minorTickMark val="none"/>
        <c:tickLblPos val="nextTo"/>
        <c:crossAx val="15094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GENERAL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general!$G$549:$G$563</c:f>
              <c:strCache>
                <c:ptCount val="15"/>
                <c:pt idx="0">
                  <c:v>En Blanco </c:v>
                </c:pt>
                <c:pt idx="1">
                  <c:v>No votaria </c:v>
                </c:pt>
                <c:pt idx="2">
                  <c:v>Mirta Tundis</c:v>
                </c:pt>
                <c:pt idx="3">
                  <c:v>Sergio Abrevaya</c:v>
                </c:pt>
                <c:pt idx="4">
                  <c:v>Daniel Arroyo</c:v>
                </c:pt>
                <c:pt idx="5">
                  <c:v>Aldo Pignanelli</c:v>
                </c:pt>
                <c:pt idx="6">
                  <c:v>Otro </c:v>
                </c:pt>
                <c:pt idx="7">
                  <c:v>Alberto Fernandez</c:v>
                </c:pt>
                <c:pt idx="8">
                  <c:v>Diego Santilli</c:v>
                </c:pt>
                <c:pt idx="9">
                  <c:v>Graciela Ocana</c:v>
                </c:pt>
                <c:pt idx="10">
                  <c:v>Daniel Filmus</c:v>
                </c:pt>
                <c:pt idx="11">
                  <c:v>Mariano Recalde</c:v>
                </c:pt>
                <c:pt idx="12">
                  <c:v>Ns/Nc </c:v>
                </c:pt>
                <c:pt idx="13">
                  <c:v>Martin Lousteau</c:v>
                </c:pt>
                <c:pt idx="14">
                  <c:v>Elisa Carrió</c:v>
                </c:pt>
              </c:strCache>
            </c:strRef>
          </c:cat>
          <c:val>
            <c:numRef>
              <c:f>general!$H$549:$H$563</c:f>
              <c:numCache>
                <c:formatCode>####.0</c:formatCode>
                <c:ptCount val="15"/>
                <c:pt idx="0">
                  <c:v>0.38439899602802002</c:v>
                </c:pt>
                <c:pt idx="1">
                  <c:v>0.64338826123820803</c:v>
                </c:pt>
                <c:pt idx="2">
                  <c:v>0.70630723442723198</c:v>
                </c:pt>
                <c:pt idx="3" formatCode="###0.0">
                  <c:v>1.0260806372346909</c:v>
                </c:pt>
                <c:pt idx="4" formatCode="###0.0">
                  <c:v>1.0412779200758751</c:v>
                </c:pt>
                <c:pt idx="5" formatCode="###0.0">
                  <c:v>1.4101887463078111</c:v>
                </c:pt>
                <c:pt idx="6" formatCode="###0.0">
                  <c:v>2.6179451408426582</c:v>
                </c:pt>
                <c:pt idx="7" formatCode="###0.0">
                  <c:v>2.7437793418951082</c:v>
                </c:pt>
                <c:pt idx="8" formatCode="###0.0">
                  <c:v>4.3381919153526471</c:v>
                </c:pt>
                <c:pt idx="9" formatCode="###0.0">
                  <c:v>6.2561207203334801</c:v>
                </c:pt>
                <c:pt idx="10" formatCode="###0.0">
                  <c:v>8.7567110772811088</c:v>
                </c:pt>
                <c:pt idx="11" formatCode="###0.0">
                  <c:v>9.7752536225257387</c:v>
                </c:pt>
                <c:pt idx="12" formatCode="###0.0">
                  <c:v>12.28780530099653</c:v>
                </c:pt>
                <c:pt idx="13" formatCode="###0.0">
                  <c:v>13.499777683714621</c:v>
                </c:pt>
                <c:pt idx="14" formatCode="###0.0">
                  <c:v>34.512773401746273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0975232"/>
        <c:axId val="150977920"/>
      </c:barChart>
      <c:catAx>
        <c:axId val="150975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0977920"/>
        <c:crosses val="autoZero"/>
        <c:auto val="1"/>
        <c:lblAlgn val="ctr"/>
        <c:lblOffset val="100"/>
        <c:noMultiLvlLbl val="0"/>
      </c:catAx>
      <c:valAx>
        <c:axId val="150977920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5097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NORTE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norte_sur!$F$529:$F$543</c:f>
              <c:strCache>
                <c:ptCount val="15"/>
                <c:pt idx="0">
                  <c:v>En blanco </c:v>
                </c:pt>
                <c:pt idx="1">
                  <c:v>No votaria </c:v>
                </c:pt>
                <c:pt idx="2">
                  <c:v>Mirta Tundis</c:v>
                </c:pt>
                <c:pt idx="3">
                  <c:v>Daniel Arroyo</c:v>
                </c:pt>
                <c:pt idx="4">
                  <c:v>Otro </c:v>
                </c:pt>
                <c:pt idx="5">
                  <c:v>Alberto Fernandez</c:v>
                </c:pt>
                <c:pt idx="6">
                  <c:v>Sergio Abrevaya</c:v>
                </c:pt>
                <c:pt idx="7">
                  <c:v>Aldo Pignanelli</c:v>
                </c:pt>
                <c:pt idx="8">
                  <c:v>Diego Santilli</c:v>
                </c:pt>
                <c:pt idx="9">
                  <c:v>Graciela Ocana</c:v>
                </c:pt>
                <c:pt idx="10">
                  <c:v>Ns/Nc</c:v>
                </c:pt>
                <c:pt idx="11">
                  <c:v>Mariano Recalde</c:v>
                </c:pt>
                <c:pt idx="12">
                  <c:v>Daniel Filmus</c:v>
                </c:pt>
                <c:pt idx="13">
                  <c:v>Martin Lousteau</c:v>
                </c:pt>
                <c:pt idx="14">
                  <c:v>Elisa Carrió</c:v>
                </c:pt>
              </c:strCache>
            </c:strRef>
          </c:cat>
          <c:val>
            <c:numRef>
              <c:f>norte_sur!$G$529:$G$543</c:f>
              <c:numCache>
                <c:formatCode>####.0</c:formatCode>
                <c:ptCount val="15"/>
                <c:pt idx="0">
                  <c:v>0.34572169151689802</c:v>
                </c:pt>
                <c:pt idx="1">
                  <c:v>0.67303256540168899</c:v>
                </c:pt>
                <c:pt idx="2">
                  <c:v>0.84430039155343395</c:v>
                </c:pt>
                <c:pt idx="3">
                  <c:v>0.92139204670167996</c:v>
                </c:pt>
                <c:pt idx="4" formatCode="###0.0">
                  <c:v>2.4697167410007799</c:v>
                </c:pt>
                <c:pt idx="5" formatCode="###0.0">
                  <c:v>1.6522834340127559</c:v>
                </c:pt>
                <c:pt idx="6" formatCode="###0.0">
                  <c:v>1.93329617356399</c:v>
                </c:pt>
                <c:pt idx="7" formatCode="###0.0">
                  <c:v>2.1586071534363249</c:v>
                </c:pt>
                <c:pt idx="8" formatCode="###0.0">
                  <c:v>6.6926149593198447</c:v>
                </c:pt>
                <c:pt idx="9" formatCode="###0.0">
                  <c:v>7.1240215755194196</c:v>
                </c:pt>
                <c:pt idx="10" formatCode="###0.0">
                  <c:v>9.4643204125888722</c:v>
                </c:pt>
                <c:pt idx="11" formatCode="###0.0">
                  <c:v>10.31115972468657</c:v>
                </c:pt>
                <c:pt idx="12" formatCode="###0.0">
                  <c:v>10.68928981874206</c:v>
                </c:pt>
                <c:pt idx="13" formatCode="###0.0">
                  <c:v>11.39687327416803</c:v>
                </c:pt>
                <c:pt idx="14" formatCode="###0.0">
                  <c:v>33.323370037787647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5122688"/>
        <c:axId val="175142016"/>
      </c:barChart>
      <c:catAx>
        <c:axId val="175122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75142016"/>
        <c:crosses val="autoZero"/>
        <c:auto val="1"/>
        <c:lblAlgn val="ctr"/>
        <c:lblOffset val="100"/>
        <c:noMultiLvlLbl val="0"/>
      </c:catAx>
      <c:valAx>
        <c:axId val="175142016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7512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SUR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4849489780016299"/>
          <c:y val="7.9129629629629605E-2"/>
          <c:w val="0.447338401357743"/>
          <c:h val="0.900499999999999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norte_sur!$S$529:$S$543</c:f>
              <c:strCache>
                <c:ptCount val="15"/>
                <c:pt idx="0">
                  <c:v>Sergio Abrevaya</c:v>
                </c:pt>
                <c:pt idx="1">
                  <c:v>En Blanco </c:v>
                </c:pt>
                <c:pt idx="2">
                  <c:v>No votaria </c:v>
                </c:pt>
                <c:pt idx="3">
                  <c:v>Mirta Tundis</c:v>
                </c:pt>
                <c:pt idx="4">
                  <c:v>Aldo Pignanelli</c:v>
                </c:pt>
                <c:pt idx="5">
                  <c:v>Daniel Arroyo</c:v>
                </c:pt>
                <c:pt idx="6">
                  <c:v>Diego Santilli</c:v>
                </c:pt>
                <c:pt idx="7">
                  <c:v>Otro </c:v>
                </c:pt>
                <c:pt idx="8">
                  <c:v>Alberto Fernandez</c:v>
                </c:pt>
                <c:pt idx="9">
                  <c:v>Graciela Ocana</c:v>
                </c:pt>
                <c:pt idx="10">
                  <c:v>Daniel Filmus</c:v>
                </c:pt>
                <c:pt idx="11">
                  <c:v>Mariano Recalde</c:v>
                </c:pt>
                <c:pt idx="12">
                  <c:v>Ns/Nc</c:v>
                </c:pt>
                <c:pt idx="13">
                  <c:v>Martin Lousteau</c:v>
                </c:pt>
                <c:pt idx="14">
                  <c:v>Elisa Carrió</c:v>
                </c:pt>
              </c:strCache>
            </c:strRef>
          </c:cat>
          <c:val>
            <c:numRef>
              <c:f>norte_sur!$T$529:$T$543</c:f>
              <c:numCache>
                <c:formatCode>####.0</c:formatCode>
                <c:ptCount val="15"/>
                <c:pt idx="0">
                  <c:v>0.34645205247411898</c:v>
                </c:pt>
                <c:pt idx="1">
                  <c:v>0.413373589908548</c:v>
                </c:pt>
                <c:pt idx="2">
                  <c:v>0.62118062074038805</c:v>
                </c:pt>
                <c:pt idx="3">
                  <c:v>0.60293147604484798</c:v>
                </c:pt>
                <c:pt idx="4">
                  <c:v>0.84952094193625305</c:v>
                </c:pt>
                <c:pt idx="5" formatCode="###0.0">
                  <c:v>1.1310888450339709</c:v>
                </c:pt>
                <c:pt idx="6" formatCode="###0.0">
                  <c:v>2.574406864036797</c:v>
                </c:pt>
                <c:pt idx="7" formatCode="###0.0">
                  <c:v>2.72898849666245</c:v>
                </c:pt>
                <c:pt idx="8" formatCode="###0.0">
                  <c:v>3.5614591428247682</c:v>
                </c:pt>
                <c:pt idx="9" formatCode="###0.0">
                  <c:v>5.6059442117728846</c:v>
                </c:pt>
                <c:pt idx="10" formatCode="###0.0">
                  <c:v>7.3089451358910562</c:v>
                </c:pt>
                <c:pt idx="11" formatCode="###0.0">
                  <c:v>9.3737866158541081</c:v>
                </c:pt>
                <c:pt idx="12" formatCode="###0.0">
                  <c:v>14.402981862638701</c:v>
                </c:pt>
                <c:pt idx="13" formatCode="###0.0">
                  <c:v>15.075140858743129</c:v>
                </c:pt>
                <c:pt idx="14" formatCode="###0.0">
                  <c:v>35.403799285437998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5448064"/>
        <c:axId val="175450752"/>
      </c:barChart>
      <c:catAx>
        <c:axId val="175448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75450752"/>
        <c:crosses val="autoZero"/>
        <c:auto val="1"/>
        <c:lblAlgn val="ctr"/>
        <c:lblOffset val="100"/>
        <c:noMultiLvlLbl val="0"/>
      </c:catAx>
      <c:valAx>
        <c:axId val="175450752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7544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GENERAL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50014153002332395"/>
          <c:y val="7.9129629629629605E-2"/>
          <c:w val="0.39533494704014099"/>
          <c:h val="0.9004999999999999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MODIF!$A$1:$A$8</c:f>
              <c:strCache>
                <c:ptCount val="8"/>
                <c:pt idx="0">
                  <c:v>En blanco </c:v>
                </c:pt>
                <c:pt idx="1">
                  <c:v>No voy a votar</c:v>
                </c:pt>
                <c:pt idx="2">
                  <c:v>Mirta Tundis / Sergio Abrevaya</c:v>
                </c:pt>
                <c:pt idx="3">
                  <c:v>Otro </c:v>
                </c:pt>
                <c:pt idx="4">
                  <c:v>Ns/Nc</c:v>
                </c:pt>
                <c:pt idx="5">
                  <c:v>Alberto Fernández / Daniel Filmus</c:v>
                </c:pt>
                <c:pt idx="6">
                  <c:v>Graciela Ocana / Martín Lousteau</c:v>
                </c:pt>
                <c:pt idx="7">
                  <c:v>Elisa Carrió / Diego Santilli</c:v>
                </c:pt>
              </c:strCache>
            </c:strRef>
          </c:cat>
          <c:val>
            <c:numRef>
              <c:f>MODIF!$B$1:$B$8</c:f>
              <c:numCache>
                <c:formatCode>###0.0</c:formatCode>
                <c:ptCount val="8"/>
                <c:pt idx="0" formatCode="####.0">
                  <c:v>0.72696974112347601</c:v>
                </c:pt>
                <c:pt idx="1">
                  <c:v>1.346485686286254</c:v>
                </c:pt>
                <c:pt idx="2">
                  <c:v>1.336011985860442</c:v>
                </c:pt>
                <c:pt idx="3">
                  <c:v>3.5959005299492581</c:v>
                </c:pt>
                <c:pt idx="4">
                  <c:v>11.9</c:v>
                </c:pt>
                <c:pt idx="5">
                  <c:v>19</c:v>
                </c:pt>
                <c:pt idx="6">
                  <c:v>19.8</c:v>
                </c:pt>
                <c:pt idx="7">
                  <c:v>42.394793802692099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5468928"/>
        <c:axId val="175495424"/>
      </c:barChart>
      <c:catAx>
        <c:axId val="175468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75495424"/>
        <c:crosses val="autoZero"/>
        <c:auto val="1"/>
        <c:lblAlgn val="ctr"/>
        <c:lblOffset val="100"/>
        <c:noMultiLvlLbl val="0"/>
      </c:catAx>
      <c:valAx>
        <c:axId val="175495424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75468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NORTE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52072323845128399"/>
          <c:y val="7.9129629629629605E-2"/>
          <c:w val="0.38211171623767198"/>
          <c:h val="0.900499999999999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MODIF!$F$1:$F$8</c:f>
              <c:strCache>
                <c:ptCount val="8"/>
                <c:pt idx="0">
                  <c:v>No voy a votar</c:v>
                </c:pt>
                <c:pt idx="1">
                  <c:v>En blanco </c:v>
                </c:pt>
                <c:pt idx="2">
                  <c:v>Mirta Tundis / Sergio Abrevaya</c:v>
                </c:pt>
                <c:pt idx="3">
                  <c:v>Otro</c:v>
                </c:pt>
                <c:pt idx="4">
                  <c:v>Ns/Nc</c:v>
                </c:pt>
                <c:pt idx="5">
                  <c:v>Alberto Fernández / Daniel Filmus</c:v>
                </c:pt>
                <c:pt idx="6">
                  <c:v>Graciela Ocana / Martín Lousteau</c:v>
                </c:pt>
                <c:pt idx="7">
                  <c:v>Elisa Carrió / Diego Santilli</c:v>
                </c:pt>
              </c:strCache>
            </c:strRef>
          </c:cat>
          <c:val>
            <c:numRef>
              <c:f>MODIF!$G$1:$G$8</c:f>
              <c:numCache>
                <c:formatCode>###0.0</c:formatCode>
                <c:ptCount val="8"/>
                <c:pt idx="0" formatCode="####.0">
                  <c:v>0.90621973736426398</c:v>
                </c:pt>
                <c:pt idx="1">
                  <c:v>1.1446858818936141</c:v>
                </c:pt>
                <c:pt idx="2">
                  <c:v>1.6789727066915969</c:v>
                </c:pt>
                <c:pt idx="3">
                  <c:v>3.831003735273895</c:v>
                </c:pt>
                <c:pt idx="4">
                  <c:v>11.1</c:v>
                </c:pt>
                <c:pt idx="5">
                  <c:v>19.3</c:v>
                </c:pt>
                <c:pt idx="6">
                  <c:v>20</c:v>
                </c:pt>
                <c:pt idx="7">
                  <c:v>42.073906898512377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5507328"/>
        <c:axId val="175562752"/>
      </c:barChart>
      <c:catAx>
        <c:axId val="175507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75562752"/>
        <c:crosses val="autoZero"/>
        <c:auto val="1"/>
        <c:lblAlgn val="ctr"/>
        <c:lblOffset val="100"/>
        <c:noMultiLvlLbl val="0"/>
      </c:catAx>
      <c:valAx>
        <c:axId val="175562752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75507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SUR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MODIF!$J$1:$J$8</c:f>
              <c:strCache>
                <c:ptCount val="8"/>
                <c:pt idx="0">
                  <c:v>En blanco</c:v>
                </c:pt>
                <c:pt idx="1">
                  <c:v>Mirta Tundis / Sergio Abrevaya</c:v>
                </c:pt>
                <c:pt idx="2">
                  <c:v>No voy a votar</c:v>
                </c:pt>
                <c:pt idx="3">
                  <c:v>Otro </c:v>
                </c:pt>
                <c:pt idx="4">
                  <c:v>Ns/Nc</c:v>
                </c:pt>
                <c:pt idx="5">
                  <c:v>Alberto Fernández / Daniel Filmus</c:v>
                </c:pt>
                <c:pt idx="6">
                  <c:v>Graciela Ocana / Martín Lousteau</c:v>
                </c:pt>
                <c:pt idx="7">
                  <c:v>Elisa Carrió / Diego Santilli</c:v>
                </c:pt>
              </c:strCache>
            </c:strRef>
          </c:cat>
          <c:val>
            <c:numRef>
              <c:f>MODIF!$K$1:$K$8</c:f>
              <c:numCache>
                <c:formatCode>###0.0</c:formatCode>
                <c:ptCount val="8"/>
                <c:pt idx="0" formatCode="####.0">
                  <c:v>0.41375469225251699</c:v>
                </c:pt>
                <c:pt idx="1">
                  <c:v>1.078850606513452</c:v>
                </c:pt>
                <c:pt idx="2">
                  <c:v>1.6766092013928999</c:v>
                </c:pt>
                <c:pt idx="3">
                  <c:v>3.4196136816371201</c:v>
                </c:pt>
                <c:pt idx="4">
                  <c:v>12.4</c:v>
                </c:pt>
                <c:pt idx="5">
                  <c:v>18.8</c:v>
                </c:pt>
                <c:pt idx="6">
                  <c:v>19.5</c:v>
                </c:pt>
                <c:pt idx="7">
                  <c:v>42.635403627319398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5566208"/>
        <c:axId val="175584768"/>
      </c:barChart>
      <c:catAx>
        <c:axId val="175566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75584768"/>
        <c:crosses val="autoZero"/>
        <c:auto val="1"/>
        <c:lblAlgn val="ctr"/>
        <c:lblOffset val="100"/>
        <c:noMultiLvlLbl val="0"/>
      </c:catAx>
      <c:valAx>
        <c:axId val="175584768"/>
        <c:scaling>
          <c:orientation val="minMax"/>
        </c:scaling>
        <c:delete val="1"/>
        <c:axPos val="b"/>
        <c:numFmt formatCode="####.0" sourceLinked="1"/>
        <c:majorTickMark val="none"/>
        <c:minorTickMark val="none"/>
        <c:tickLblPos val="nextTo"/>
        <c:crossAx val="17556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A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EF108-508D-3142-87B0-A17DF5E95C8F}" type="datetimeFigureOut">
              <a:rPr lang="es-ES_tradnl" smtClean="0"/>
              <a:t>05/05/2017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82970-BB8D-B74C-AD41-CBD6B85F71E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8866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6526584-AF3D-49FA-BCDB-46693A93CA25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501F96-0522-41CF-8FED-C10F182FF4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506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7950">
              <a:spcBef>
                <a:spcPct val="0"/>
              </a:spcBef>
            </a:pPr>
            <a:endParaRPr lang="es-AR" altLang="es-AR" dirty="0"/>
          </a:p>
          <a:p>
            <a:pPr defTabSz="947950"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781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 dirty="0"/>
          </a:p>
          <a:p>
            <a:pPr defTabSz="930275" eaLnBrk="1" hangingPunct="1"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B792E-54C7-41FE-A599-B53F37E004D3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46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7950">
              <a:spcBef>
                <a:spcPct val="0"/>
              </a:spcBef>
            </a:pPr>
            <a:endParaRPr lang="es-AR" altLang="es-AR" dirty="0"/>
          </a:p>
          <a:p>
            <a:pPr defTabSz="947950"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773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 dirty="0"/>
          </a:p>
          <a:p>
            <a:pPr defTabSz="930275" eaLnBrk="1" hangingPunct="1"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B792E-54C7-41FE-A599-B53F37E004D3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755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97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s-AR" altLang="es-AR"/>
          </a:p>
          <a:p>
            <a:pPr defTabSz="930275"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8F664-11A5-4AB9-9875-FC7D3A8E5687}" type="slidenum">
              <a:rPr lang="es-AR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24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Conector recto 6"/>
          <p:cNvCxnSpPr/>
          <p:nvPr userDrawn="1"/>
        </p:nvCxnSpPr>
        <p:spPr>
          <a:xfrm flipH="1" flipV="1">
            <a:off x="5036459" y="6019702"/>
            <a:ext cx="6872516" cy="1"/>
          </a:xfrm>
          <a:prstGeom prst="line">
            <a:avLst/>
          </a:prstGeom>
          <a:ln w="38100">
            <a:solidFill>
              <a:srgbClr val="008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968" y="6127132"/>
            <a:ext cx="3022075" cy="6252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4043" y="6138106"/>
            <a:ext cx="2197901" cy="52716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59" y="742122"/>
            <a:ext cx="8607054" cy="1941630"/>
          </a:xfrm>
          <a:prstGeom prst="rect">
            <a:avLst/>
          </a:prstGeom>
        </p:spPr>
      </p:pic>
      <p:sp>
        <p:nvSpPr>
          <p:cNvPr id="11" name="CuadroTexto 10"/>
          <p:cNvSpPr txBox="1"/>
          <p:nvPr userDrawn="1"/>
        </p:nvSpPr>
        <p:spPr>
          <a:xfrm>
            <a:off x="4978274" y="6388268"/>
            <a:ext cx="1956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i="1" dirty="0" err="1">
                <a:solidFill>
                  <a:schemeClr val="bg2">
                    <a:lumMod val="50000"/>
                  </a:schemeClr>
                </a:solidFill>
              </a:rPr>
              <a:t>Technical</a:t>
            </a:r>
            <a:r>
              <a:rPr lang="es-AR" sz="12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AR" sz="1200" i="1" dirty="0" err="1">
                <a:solidFill>
                  <a:schemeClr val="bg2">
                    <a:lumMod val="50000"/>
                  </a:schemeClr>
                </a:solidFill>
              </a:rPr>
              <a:t>Partners</a:t>
            </a:r>
            <a:endParaRPr lang="es-AR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163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2472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336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000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671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6318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806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921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550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230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795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0C8E6-5725-47AC-9321-172C6EB141B1}" type="datetimeFigureOut">
              <a:rPr lang="es-AR" smtClean="0"/>
              <a:t>5/5/2017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1A793-E5AF-4F4F-B203-A0C17DC5393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Rectángulo 6"/>
          <p:cNvSpPr/>
          <p:nvPr userDrawn="1"/>
        </p:nvSpPr>
        <p:spPr>
          <a:xfrm>
            <a:off x="0" y="0"/>
            <a:ext cx="2966301" cy="6858000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800"/>
          </a:p>
        </p:txBody>
      </p:sp>
    </p:spTree>
    <p:extLst>
      <p:ext uri="{BB962C8B-B14F-4D97-AF65-F5344CB8AC3E}">
        <p14:creationId xmlns:p14="http://schemas.microsoft.com/office/powerpoint/2010/main" val="332929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chart" Target="../charts/chart1.xml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ergio.Doval@uai.edu.a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4729362" y="3515207"/>
            <a:ext cx="5414285" cy="930731"/>
          </a:xfrm>
        </p:spPr>
        <p:txBody>
          <a:bodyPr>
            <a:noAutofit/>
          </a:bodyPr>
          <a:lstStyle/>
          <a:p>
            <a:pPr algn="ctr"/>
            <a:r>
              <a:rPr lang="es-AR" sz="2400" dirty="0"/>
              <a:t>ELECCIONES LEGISLATIVAS</a:t>
            </a:r>
            <a:br>
              <a:rPr lang="es-AR" sz="2400" dirty="0"/>
            </a:br>
            <a:r>
              <a:rPr lang="es-AR" sz="2400" dirty="0" smtClean="0"/>
              <a:t>CIUDAD AUTÓNOMA DE BUENOS AIRES</a:t>
            </a:r>
            <a:br>
              <a:rPr lang="es-AR" sz="2400" dirty="0" smtClean="0"/>
            </a:br>
            <a:r>
              <a:rPr lang="es-AR" sz="2400" dirty="0" smtClean="0"/>
              <a:t>NORTE/SUR</a:t>
            </a:r>
            <a:r>
              <a:rPr lang="es-AR" sz="2400" dirty="0"/>
              <a:t/>
            </a:r>
            <a:br>
              <a:rPr lang="es-AR" sz="2400" dirty="0"/>
            </a:br>
            <a:r>
              <a:rPr lang="es-AR" sz="2400" dirty="0"/>
              <a:t/>
            </a:r>
            <a:br>
              <a:rPr lang="es-AR" sz="2400" dirty="0"/>
            </a:br>
            <a:r>
              <a:rPr lang="es-AR" sz="2400" dirty="0"/>
              <a:t>IMAGEN DE POSIBLES CANDIDATOS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691283" y="5446063"/>
            <a:ext cx="1652388" cy="3397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AR" dirty="0" smtClean="0"/>
              <a:t>Abril 2017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5621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/>
          <p:cNvSpPr>
            <a:spLocks noGrp="1"/>
          </p:cNvSpPr>
          <p:nvPr>
            <p:ph type="title"/>
          </p:nvPr>
        </p:nvSpPr>
        <p:spPr>
          <a:xfrm>
            <a:off x="0" y="264328"/>
            <a:ext cx="3582151" cy="1462088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s-AR" sz="3200" b="1" dirty="0">
                <a:solidFill>
                  <a:schemeClr val="bg1"/>
                </a:solidFill>
                <a:latin typeface="+mn-lt"/>
              </a:rPr>
              <a:t>FICHA TECNICA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71838" y="1690688"/>
            <a:ext cx="8081962" cy="448627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Tipo de investigación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: Cuantitativa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Tipo de estudio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: Encuesta telefónica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Instrumento de recolección de información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: Cuestionario 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abierto y cerrado</a:t>
            </a:r>
            <a:endParaRPr lang="es-AR" kern="0" dirty="0">
              <a:solidFill>
                <a:schemeClr val="tx1">
                  <a:lumMod val="75000"/>
                  <a:lumOff val="25000"/>
                </a:schemeClr>
              </a:solidFill>
              <a:ea typeface="Source Sans Pro"/>
              <a:cs typeface="Source Sans Pro"/>
              <a:sym typeface="Source Sans Pro"/>
              <a:rtl val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Sistema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:  Los datos ingresan directamente al paquete estadístico SPSS.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Población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: Mujeres y hombres mayores a 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16 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años habitantes 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de la Ciudad Autónoma de Buenos Aires que votan en Capital Federal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Tamaño de la muestra: 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801 casos efectivos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Error Muestral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: +/- 3,5%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s-A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Fecha </a:t>
            </a:r>
            <a:r>
              <a:rPr lang="es-AR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de realización: 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17-04-2017 </a:t>
            </a:r>
            <a:r>
              <a:rPr lang="es-AR" kern="0" dirty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al </a:t>
            </a:r>
            <a:r>
              <a:rPr lang="es-AR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Source Sans Pro"/>
                <a:cs typeface="Source Sans Pro"/>
                <a:sym typeface="Source Sans Pro"/>
                <a:rtl val="0"/>
              </a:rPr>
              <a:t>28-04-2017</a:t>
            </a:r>
            <a:endParaRPr lang="es-AR" kern="0" dirty="0">
              <a:solidFill>
                <a:schemeClr val="tx1">
                  <a:lumMod val="75000"/>
                  <a:lumOff val="25000"/>
                </a:schemeClr>
              </a:solidFill>
              <a:ea typeface="Source Sans Pro"/>
              <a:cs typeface="Source Sans Pro"/>
              <a:rtl val="0"/>
            </a:endParaRPr>
          </a:p>
          <a:p>
            <a:endParaRPr lang="es-AR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938339" y="1158880"/>
            <a:ext cx="8304212" cy="48545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1800"/>
              </a:spcBef>
              <a:buNone/>
              <a:defRPr/>
            </a:pPr>
            <a:endParaRPr lang="es-MX" sz="2000" dirty="0">
              <a:solidFill>
                <a:srgbClr val="8A8A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852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ráfico 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280471"/>
              </p:ext>
            </p:extLst>
          </p:nvPr>
        </p:nvGraphicFramePr>
        <p:xfrm>
          <a:off x="3026625" y="100013"/>
          <a:ext cx="8875845" cy="6757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66474" y="1135450"/>
            <a:ext cx="2503301" cy="806025"/>
          </a:xfrm>
        </p:spPr>
        <p:txBody>
          <a:bodyPr>
            <a:normAutofit fontScale="90000"/>
          </a:bodyPr>
          <a:lstStyle/>
          <a:p>
            <a:r>
              <a:rPr lang="es-AR" sz="2400" dirty="0">
                <a:solidFill>
                  <a:schemeClr val="bg1"/>
                </a:solidFill>
              </a:rPr>
              <a:t>1. Pensando en la Elección Legislativa del próximo octubre, ¿por cuál partido podría llegar a votar, y por cuál sería imposible que lo haga?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9748" r="4901" b="10195"/>
          <a:stretch/>
        </p:blipFill>
        <p:spPr>
          <a:xfrm>
            <a:off x="3480910" y="2495163"/>
            <a:ext cx="1016087" cy="5607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14988" r="4208" b="11240"/>
          <a:stretch/>
        </p:blipFill>
        <p:spPr>
          <a:xfrm>
            <a:off x="3536124" y="4376601"/>
            <a:ext cx="966082" cy="43912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24" y="3732998"/>
            <a:ext cx="955845" cy="47792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3" t="20385" r="15807" b="16928"/>
          <a:stretch/>
        </p:blipFill>
        <p:spPr>
          <a:xfrm>
            <a:off x="3701305" y="4823577"/>
            <a:ext cx="878116" cy="824666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t="8651" r="4533" b="14465"/>
          <a:stretch/>
        </p:blipFill>
        <p:spPr>
          <a:xfrm>
            <a:off x="3783730" y="609151"/>
            <a:ext cx="713267" cy="473586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t="36400" r="2458" b="35703"/>
          <a:stretch/>
        </p:blipFill>
        <p:spPr>
          <a:xfrm>
            <a:off x="3326282" y="1307853"/>
            <a:ext cx="1170715" cy="35067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10" y="1883644"/>
            <a:ext cx="829287" cy="413508"/>
          </a:xfrm>
          <a:prstGeom prst="rect">
            <a:avLst/>
          </a:prstGeom>
        </p:spPr>
      </p:pic>
      <p:sp>
        <p:nvSpPr>
          <p:cNvPr id="96" name="4 Título"/>
          <p:cNvSpPr txBox="1">
            <a:spLocks/>
          </p:cNvSpPr>
          <p:nvPr/>
        </p:nvSpPr>
        <p:spPr>
          <a:xfrm>
            <a:off x="166474" y="2945247"/>
            <a:ext cx="264137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600" dirty="0" err="1"/>
              <a:t>Ref</a:t>
            </a:r>
            <a:r>
              <a:rPr lang="es-AR" sz="1600" dirty="0"/>
              <a:t>:</a:t>
            </a:r>
          </a:p>
          <a:p>
            <a:r>
              <a:rPr lang="es-AR" sz="1600" dirty="0"/>
              <a:t>       </a:t>
            </a:r>
            <a:r>
              <a:rPr lang="es-AR" sz="1600" u="sng" dirty="0" smtClean="0"/>
              <a:t>Intención de voto</a:t>
            </a:r>
            <a:endParaRPr lang="es-AR" sz="1600" dirty="0"/>
          </a:p>
          <a:p>
            <a:r>
              <a:rPr lang="es-AR" sz="1600" dirty="0" smtClean="0"/>
              <a:t> sí, seguramente lo votaría </a:t>
            </a:r>
          </a:p>
          <a:p>
            <a:r>
              <a:rPr lang="es-AR" sz="1600" dirty="0" smtClean="0"/>
              <a:t>	+ </a:t>
            </a:r>
          </a:p>
          <a:p>
            <a:r>
              <a:rPr lang="es-AR" sz="1600" dirty="0" smtClean="0"/>
              <a:t>sí, puede ser que lo vote</a:t>
            </a:r>
            <a:endParaRPr lang="es-AR" sz="1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10347248" y="39097"/>
            <a:ext cx="1880758" cy="5232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Intención de voto</a:t>
            </a:r>
            <a:endParaRPr lang="es-AR" sz="1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CuadroTexto 96"/>
          <p:cNvSpPr txBox="1"/>
          <p:nvPr/>
        </p:nvSpPr>
        <p:spPr>
          <a:xfrm>
            <a:off x="10649107" y="676667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55,5%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CuadroTexto 100"/>
          <p:cNvSpPr txBox="1"/>
          <p:nvPr/>
        </p:nvSpPr>
        <p:spPr>
          <a:xfrm>
            <a:off x="10672784" y="1293828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51,4%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CuadroTexto 101"/>
          <p:cNvSpPr txBox="1"/>
          <p:nvPr/>
        </p:nvSpPr>
        <p:spPr>
          <a:xfrm>
            <a:off x="10649107" y="1941275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30,5%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CuadroTexto 102"/>
          <p:cNvSpPr txBox="1"/>
          <p:nvPr/>
        </p:nvSpPr>
        <p:spPr>
          <a:xfrm>
            <a:off x="10649107" y="2571626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25,5%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" name="CuadroTexto 103"/>
          <p:cNvSpPr txBox="1"/>
          <p:nvPr/>
        </p:nvSpPr>
        <p:spPr>
          <a:xfrm>
            <a:off x="10649107" y="3100120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CuadroTexto 104"/>
          <p:cNvSpPr txBox="1"/>
          <p:nvPr/>
        </p:nvSpPr>
        <p:spPr>
          <a:xfrm>
            <a:off x="10649107" y="3732998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21,7%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" name="CuadroTexto 105"/>
          <p:cNvSpPr txBox="1"/>
          <p:nvPr/>
        </p:nvSpPr>
        <p:spPr>
          <a:xfrm>
            <a:off x="10649107" y="4380661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13,5%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CuadroTexto 106"/>
          <p:cNvSpPr txBox="1"/>
          <p:nvPr/>
        </p:nvSpPr>
        <p:spPr>
          <a:xfrm>
            <a:off x="10649107" y="5006446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9,7%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CuadroTexto 107"/>
          <p:cNvSpPr txBox="1"/>
          <p:nvPr/>
        </p:nvSpPr>
        <p:spPr>
          <a:xfrm>
            <a:off x="10649107" y="5598808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5,9%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CuadroTexto 108"/>
          <p:cNvSpPr txBox="1"/>
          <p:nvPr/>
        </p:nvSpPr>
        <p:spPr>
          <a:xfrm>
            <a:off x="10649107" y="6166063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5,2%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" t="10904" r="4546" b="9821"/>
          <a:stretch/>
        </p:blipFill>
        <p:spPr>
          <a:xfrm>
            <a:off x="3525253" y="3148698"/>
            <a:ext cx="976953" cy="40109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1" r="16985"/>
          <a:stretch/>
        </p:blipFill>
        <p:spPr>
          <a:xfrm>
            <a:off x="3120121" y="6220957"/>
            <a:ext cx="1371848" cy="3429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3" b="20479"/>
          <a:stretch/>
        </p:blipFill>
        <p:spPr>
          <a:xfrm>
            <a:off x="3221669" y="5645607"/>
            <a:ext cx="1280537" cy="371023"/>
          </a:xfrm>
          <a:prstGeom prst="rect">
            <a:avLst/>
          </a:prstGeom>
        </p:spPr>
      </p:pic>
      <p:sp>
        <p:nvSpPr>
          <p:cNvPr id="110" name="4 Título"/>
          <p:cNvSpPr txBox="1">
            <a:spLocks/>
          </p:cNvSpPr>
          <p:nvPr/>
        </p:nvSpPr>
        <p:spPr>
          <a:xfrm>
            <a:off x="166473" y="4240110"/>
            <a:ext cx="2503301" cy="2481532"/>
          </a:xfrm>
          <a:prstGeom prst="rect">
            <a:avLst/>
          </a:prstGeom>
          <a:noFill/>
          <a:ln w="317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/>
              <a:t>(*) Para una mejor lectura de los gráficos no fue tomado en cuenta “Ns/</a:t>
            </a:r>
            <a:r>
              <a:rPr lang="es-AR" sz="1300" dirty="0" err="1"/>
              <a:t>Nc</a:t>
            </a:r>
            <a:r>
              <a:rPr lang="es-AR" sz="1300" dirty="0"/>
              <a:t>” que es de:</a:t>
            </a:r>
          </a:p>
          <a:p>
            <a:r>
              <a:rPr lang="es-AR" sz="1300" i="1" dirty="0" smtClean="0"/>
              <a:t>PRO</a:t>
            </a:r>
            <a:r>
              <a:rPr lang="es-AR" sz="1300" dirty="0" smtClean="0"/>
              <a:t>: 2,4%</a:t>
            </a:r>
            <a:endParaRPr lang="es-AR" sz="1300" dirty="0"/>
          </a:p>
          <a:p>
            <a:r>
              <a:rPr lang="es-AR" sz="1300" i="1" dirty="0" smtClean="0"/>
              <a:t>CAMBIEMOS</a:t>
            </a:r>
            <a:r>
              <a:rPr lang="es-AR" sz="1300" dirty="0" smtClean="0"/>
              <a:t>: 3,3%</a:t>
            </a:r>
            <a:endParaRPr lang="es-AR" sz="1300" dirty="0"/>
          </a:p>
          <a:p>
            <a:r>
              <a:rPr lang="es-AR" sz="1300" i="1" dirty="0" smtClean="0"/>
              <a:t>FPV</a:t>
            </a:r>
            <a:r>
              <a:rPr lang="es-AR" sz="1300" dirty="0" smtClean="0"/>
              <a:t>: 2,9%</a:t>
            </a:r>
            <a:endParaRPr lang="es-AR" sz="1300" dirty="0"/>
          </a:p>
          <a:p>
            <a:r>
              <a:rPr lang="es-AR" sz="1300" i="1" dirty="0" smtClean="0"/>
              <a:t>CC</a:t>
            </a:r>
            <a:r>
              <a:rPr lang="es-AR" sz="1300" dirty="0" smtClean="0"/>
              <a:t>: 4,5%</a:t>
            </a:r>
          </a:p>
          <a:p>
            <a:r>
              <a:rPr lang="es-AR" sz="1300" i="1" dirty="0" smtClean="0"/>
              <a:t>FIT</a:t>
            </a:r>
            <a:r>
              <a:rPr lang="es-AR" sz="1300" dirty="0" smtClean="0"/>
              <a:t>: 2,1%</a:t>
            </a:r>
          </a:p>
          <a:p>
            <a:r>
              <a:rPr lang="es-AR" sz="1300" i="1" dirty="0" smtClean="0"/>
              <a:t>FR</a:t>
            </a:r>
            <a:r>
              <a:rPr lang="es-AR" sz="1300" dirty="0" smtClean="0"/>
              <a:t>: 3,4%</a:t>
            </a:r>
            <a:endParaRPr lang="es-AR" sz="1300" i="1" dirty="0"/>
          </a:p>
          <a:p>
            <a:r>
              <a:rPr lang="es-AR" sz="1300" i="1" dirty="0" smtClean="0"/>
              <a:t>ECO</a:t>
            </a:r>
            <a:r>
              <a:rPr lang="es-AR" sz="1300" dirty="0" smtClean="0"/>
              <a:t>: 3,6%</a:t>
            </a:r>
            <a:endParaRPr lang="es-AR" sz="1300" dirty="0"/>
          </a:p>
          <a:p>
            <a:r>
              <a:rPr lang="es-AR" sz="1300" i="1" dirty="0" smtClean="0"/>
              <a:t>GEN</a:t>
            </a:r>
            <a:r>
              <a:rPr lang="es-AR" sz="1300" dirty="0" smtClean="0"/>
              <a:t>: 3,2%</a:t>
            </a:r>
            <a:endParaRPr lang="es-AR" sz="1300" dirty="0"/>
          </a:p>
          <a:p>
            <a:r>
              <a:rPr lang="es-AR" sz="1300" i="1" dirty="0" smtClean="0"/>
              <a:t>Confianza Pública</a:t>
            </a:r>
            <a:r>
              <a:rPr lang="es-AR" sz="1300" dirty="0" smtClean="0"/>
              <a:t>: 3,4%</a:t>
            </a:r>
          </a:p>
          <a:p>
            <a:r>
              <a:rPr lang="es-AR" sz="1300" i="1" dirty="0" smtClean="0"/>
              <a:t>Unión por la Libertad: </a:t>
            </a:r>
            <a:r>
              <a:rPr lang="es-AR" sz="1300" dirty="0" smtClean="0"/>
              <a:t>4%</a:t>
            </a:r>
            <a:endParaRPr lang="es-AR" sz="1300" dirty="0"/>
          </a:p>
          <a:p>
            <a:endParaRPr lang="es-AR" sz="1300" dirty="0"/>
          </a:p>
        </p:txBody>
      </p:sp>
    </p:spTree>
    <p:extLst>
      <p:ext uri="{BB962C8B-B14F-4D97-AF65-F5344CB8AC3E}">
        <p14:creationId xmlns:p14="http://schemas.microsoft.com/office/powerpoint/2010/main" val="27364875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Gráfico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576424"/>
              </p:ext>
            </p:extLst>
          </p:nvPr>
        </p:nvGraphicFramePr>
        <p:xfrm>
          <a:off x="3227544" y="0"/>
          <a:ext cx="8964456" cy="6991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4 Título"/>
          <p:cNvSpPr txBox="1">
            <a:spLocks/>
          </p:cNvSpPr>
          <p:nvPr/>
        </p:nvSpPr>
        <p:spPr>
          <a:xfrm>
            <a:off x="204995" y="179901"/>
            <a:ext cx="2666542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 smtClean="0"/>
              <a:t>2. ¿Qué imagen tiene de los siguientes políticos que voy a nombrarle?</a:t>
            </a:r>
            <a:endParaRPr lang="es-AR" sz="2000" dirty="0"/>
          </a:p>
        </p:txBody>
      </p:sp>
      <p:sp>
        <p:nvSpPr>
          <p:cNvPr id="4" name="4 Título"/>
          <p:cNvSpPr txBox="1">
            <a:spLocks/>
          </p:cNvSpPr>
          <p:nvPr/>
        </p:nvSpPr>
        <p:spPr>
          <a:xfrm>
            <a:off x="204995" y="3267844"/>
            <a:ext cx="2313616" cy="3221680"/>
          </a:xfrm>
          <a:prstGeom prst="rect">
            <a:avLst/>
          </a:prstGeom>
          <a:noFill/>
          <a:ln w="317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/>
              <a:t>(*) Para una mejor lectura de los gráficos no fue tomado en cuenta “Ns/</a:t>
            </a:r>
            <a:r>
              <a:rPr lang="es-AR" sz="1300" dirty="0" err="1"/>
              <a:t>Nc</a:t>
            </a:r>
            <a:r>
              <a:rPr lang="es-AR" sz="1300" dirty="0"/>
              <a:t>” que es de:</a:t>
            </a:r>
          </a:p>
          <a:p>
            <a:r>
              <a:rPr lang="es-AR" sz="1300" i="1" dirty="0" smtClean="0"/>
              <a:t>Carrió</a:t>
            </a:r>
            <a:r>
              <a:rPr lang="es-AR" sz="1300" dirty="0" smtClean="0"/>
              <a:t>: 1,6%</a:t>
            </a:r>
            <a:endParaRPr lang="es-AR" sz="1300" dirty="0"/>
          </a:p>
          <a:p>
            <a:r>
              <a:rPr lang="es-AR" sz="1300" i="1" dirty="0" smtClean="0"/>
              <a:t>Lousteau</a:t>
            </a:r>
            <a:r>
              <a:rPr lang="es-AR" sz="1300" dirty="0" smtClean="0"/>
              <a:t>: 1,3%</a:t>
            </a:r>
            <a:endParaRPr lang="es-AR" sz="1300" dirty="0"/>
          </a:p>
          <a:p>
            <a:r>
              <a:rPr lang="es-AR" sz="1300" i="1" dirty="0" smtClean="0"/>
              <a:t>Ocaña</a:t>
            </a:r>
            <a:r>
              <a:rPr lang="es-AR" sz="1300" dirty="0" smtClean="0"/>
              <a:t>: 2,8%</a:t>
            </a:r>
            <a:endParaRPr lang="es-AR" sz="1300" dirty="0"/>
          </a:p>
          <a:p>
            <a:r>
              <a:rPr lang="es-AR" sz="1300" i="1" dirty="0" err="1" smtClean="0"/>
              <a:t>Santilli</a:t>
            </a:r>
            <a:r>
              <a:rPr lang="es-AR" sz="1300" dirty="0" smtClean="0"/>
              <a:t> 1,9%</a:t>
            </a:r>
            <a:endParaRPr lang="es-AR" sz="1300" dirty="0"/>
          </a:p>
          <a:p>
            <a:r>
              <a:rPr lang="es-AR" sz="1300" i="1" dirty="0" smtClean="0"/>
              <a:t>Filmus</a:t>
            </a:r>
            <a:r>
              <a:rPr lang="es-AR" sz="1300" dirty="0" smtClean="0"/>
              <a:t>: 2,3%</a:t>
            </a:r>
            <a:endParaRPr lang="es-AR" sz="1300" dirty="0"/>
          </a:p>
          <a:p>
            <a:r>
              <a:rPr lang="es-AR" sz="1300" i="1" dirty="0" err="1" smtClean="0"/>
              <a:t>Recalde</a:t>
            </a:r>
            <a:r>
              <a:rPr lang="es-AR" sz="1300" dirty="0" smtClean="0"/>
              <a:t>: 2,6%</a:t>
            </a:r>
          </a:p>
          <a:p>
            <a:r>
              <a:rPr lang="es-AR" sz="1300" i="1" dirty="0" smtClean="0"/>
              <a:t>Pignanelli</a:t>
            </a:r>
            <a:r>
              <a:rPr lang="es-AR" sz="1300" dirty="0" smtClean="0"/>
              <a:t>: 2,9%</a:t>
            </a:r>
            <a:endParaRPr lang="es-AR" sz="1300" dirty="0"/>
          </a:p>
          <a:p>
            <a:r>
              <a:rPr lang="es-AR" sz="1300" i="1" dirty="0" err="1" smtClean="0"/>
              <a:t>Tundis</a:t>
            </a:r>
            <a:r>
              <a:rPr lang="es-AR" sz="1300" dirty="0" smtClean="0"/>
              <a:t>: 3,6%</a:t>
            </a:r>
            <a:endParaRPr lang="es-AR" sz="1300" dirty="0"/>
          </a:p>
          <a:p>
            <a:r>
              <a:rPr lang="es-AR" sz="1300" i="1" dirty="0" smtClean="0"/>
              <a:t>Freire</a:t>
            </a:r>
            <a:r>
              <a:rPr lang="es-AR" sz="1300" dirty="0" smtClean="0"/>
              <a:t>: 3,3%</a:t>
            </a:r>
            <a:endParaRPr lang="es-AR" sz="1300" dirty="0"/>
          </a:p>
          <a:p>
            <a:r>
              <a:rPr lang="es-AR" sz="1300" i="1" dirty="0" smtClean="0"/>
              <a:t>Fernández</a:t>
            </a:r>
            <a:r>
              <a:rPr lang="es-AR" sz="1300" dirty="0" smtClean="0"/>
              <a:t> 2,7%</a:t>
            </a:r>
            <a:endParaRPr lang="es-AR" sz="1300" dirty="0"/>
          </a:p>
          <a:p>
            <a:r>
              <a:rPr lang="es-AR" sz="1300" i="1" dirty="0" smtClean="0"/>
              <a:t>Ocampo</a:t>
            </a:r>
            <a:r>
              <a:rPr lang="es-AR" sz="1300" dirty="0" smtClean="0"/>
              <a:t>: 3,8%</a:t>
            </a:r>
            <a:endParaRPr lang="es-AR" sz="1300" dirty="0"/>
          </a:p>
          <a:p>
            <a:r>
              <a:rPr lang="es-AR" sz="1300" i="1" dirty="0" smtClean="0"/>
              <a:t>Abrevaya</a:t>
            </a:r>
            <a:r>
              <a:rPr lang="es-AR" sz="1300" dirty="0" smtClean="0"/>
              <a:t>: 3,9%</a:t>
            </a:r>
          </a:p>
          <a:p>
            <a:r>
              <a:rPr lang="es-AR" sz="1300" i="1" dirty="0" smtClean="0"/>
              <a:t>Acuña</a:t>
            </a:r>
            <a:r>
              <a:rPr lang="es-AR" sz="1300" dirty="0" smtClean="0"/>
              <a:t>: 3,2%</a:t>
            </a:r>
            <a:endParaRPr lang="es-AR" sz="1300" dirty="0"/>
          </a:p>
          <a:p>
            <a:r>
              <a:rPr lang="es-AR" sz="1300" i="1" dirty="0" smtClean="0"/>
              <a:t>Arroyo</a:t>
            </a:r>
            <a:r>
              <a:rPr lang="es-AR" sz="1300" dirty="0" smtClean="0"/>
              <a:t>: 3,3%</a:t>
            </a:r>
            <a:endParaRPr lang="es-AR" sz="1300" dirty="0"/>
          </a:p>
          <a:p>
            <a:endParaRPr lang="es-AR" sz="1300" dirty="0"/>
          </a:p>
          <a:p>
            <a:endParaRPr lang="es-AR" sz="1300" dirty="0"/>
          </a:p>
        </p:txBody>
      </p:sp>
      <p:sp>
        <p:nvSpPr>
          <p:cNvPr id="5" name="4 Título"/>
          <p:cNvSpPr txBox="1">
            <a:spLocks/>
          </p:cNvSpPr>
          <p:nvPr/>
        </p:nvSpPr>
        <p:spPr>
          <a:xfrm>
            <a:off x="411782" y="1824281"/>
            <a:ext cx="190004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400" dirty="0" err="1"/>
              <a:t>Ref</a:t>
            </a:r>
            <a:r>
              <a:rPr lang="es-AR" sz="1400" dirty="0"/>
              <a:t>:</a:t>
            </a:r>
          </a:p>
          <a:p>
            <a:r>
              <a:rPr lang="es-AR" sz="1400" dirty="0"/>
              <a:t>             </a:t>
            </a:r>
          </a:p>
          <a:p>
            <a:r>
              <a:rPr lang="es-AR" sz="1400" dirty="0"/>
              <a:t>             Imagen positiva</a:t>
            </a:r>
          </a:p>
          <a:p>
            <a:r>
              <a:rPr lang="es-AR" sz="1400" dirty="0"/>
              <a:t>             </a:t>
            </a:r>
          </a:p>
          <a:p>
            <a:r>
              <a:rPr lang="es-AR" sz="1400" dirty="0"/>
              <a:t>             Imagen negativa</a:t>
            </a:r>
          </a:p>
        </p:txBody>
      </p:sp>
      <p:sp>
        <p:nvSpPr>
          <p:cNvPr id="2" name="Más 1"/>
          <p:cNvSpPr/>
          <p:nvPr/>
        </p:nvSpPr>
        <p:spPr>
          <a:xfrm>
            <a:off x="624124" y="2191371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Menos 6"/>
          <p:cNvSpPr/>
          <p:nvPr/>
        </p:nvSpPr>
        <p:spPr>
          <a:xfrm>
            <a:off x="624124" y="2671448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Más 7"/>
          <p:cNvSpPr/>
          <p:nvPr/>
        </p:nvSpPr>
        <p:spPr>
          <a:xfrm>
            <a:off x="10941016" y="512498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enos 8"/>
          <p:cNvSpPr/>
          <p:nvPr/>
        </p:nvSpPr>
        <p:spPr>
          <a:xfrm>
            <a:off x="10941016" y="761047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11143841" y="458848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63,3%</a:t>
            </a:r>
            <a:endParaRPr lang="es-AR" sz="1000" dirty="0"/>
          </a:p>
        </p:txBody>
      </p:sp>
      <p:sp>
        <p:nvSpPr>
          <p:cNvPr id="40" name="CuadroTexto 39"/>
          <p:cNvSpPr txBox="1"/>
          <p:nvPr/>
        </p:nvSpPr>
        <p:spPr>
          <a:xfrm>
            <a:off x="11143841" y="690898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35,1%</a:t>
            </a:r>
            <a:endParaRPr lang="es-AR" sz="1000" dirty="0"/>
          </a:p>
        </p:txBody>
      </p:sp>
      <p:sp>
        <p:nvSpPr>
          <p:cNvPr id="43" name="CuadroTexto 42"/>
          <p:cNvSpPr txBox="1"/>
          <p:nvPr/>
        </p:nvSpPr>
        <p:spPr>
          <a:xfrm>
            <a:off x="11143840" y="924507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57,2%</a:t>
            </a:r>
            <a:endParaRPr lang="es-AR" sz="1000" dirty="0"/>
          </a:p>
        </p:txBody>
      </p:sp>
      <p:sp>
        <p:nvSpPr>
          <p:cNvPr id="44" name="CuadroTexto 43"/>
          <p:cNvSpPr txBox="1"/>
          <p:nvPr/>
        </p:nvSpPr>
        <p:spPr>
          <a:xfrm>
            <a:off x="11143840" y="1117747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40,1%</a:t>
            </a:r>
            <a:endParaRPr lang="es-AR" sz="1000" dirty="0"/>
          </a:p>
        </p:txBody>
      </p:sp>
      <p:sp>
        <p:nvSpPr>
          <p:cNvPr id="45" name="Más 44"/>
          <p:cNvSpPr/>
          <p:nvPr/>
        </p:nvSpPr>
        <p:spPr>
          <a:xfrm>
            <a:off x="10941015" y="962084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6" name="Menos 45"/>
          <p:cNvSpPr/>
          <p:nvPr/>
        </p:nvSpPr>
        <p:spPr>
          <a:xfrm>
            <a:off x="10941015" y="1185108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7" name="Más 46"/>
          <p:cNvSpPr/>
          <p:nvPr/>
        </p:nvSpPr>
        <p:spPr>
          <a:xfrm>
            <a:off x="10941015" y="1432730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8" name="Menos 47"/>
          <p:cNvSpPr/>
          <p:nvPr/>
        </p:nvSpPr>
        <p:spPr>
          <a:xfrm>
            <a:off x="10941015" y="1668258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11143840" y="1432730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54,9%</a:t>
            </a:r>
            <a:endParaRPr lang="es-AR" sz="1000" dirty="0"/>
          </a:p>
        </p:txBody>
      </p:sp>
      <p:sp>
        <p:nvSpPr>
          <p:cNvPr id="50" name="CuadroTexto 49"/>
          <p:cNvSpPr txBox="1"/>
          <p:nvPr/>
        </p:nvSpPr>
        <p:spPr>
          <a:xfrm>
            <a:off x="11143840" y="1624602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28,1%</a:t>
            </a:r>
            <a:endParaRPr lang="es-AR" sz="1000" dirty="0"/>
          </a:p>
        </p:txBody>
      </p:sp>
      <p:sp>
        <p:nvSpPr>
          <p:cNvPr id="51" name="Más 50"/>
          <p:cNvSpPr/>
          <p:nvPr/>
        </p:nvSpPr>
        <p:spPr>
          <a:xfrm>
            <a:off x="10941012" y="1893889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Más 51"/>
          <p:cNvSpPr/>
          <p:nvPr/>
        </p:nvSpPr>
        <p:spPr>
          <a:xfrm>
            <a:off x="10941012" y="2336690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3" name="Más 52"/>
          <p:cNvSpPr/>
          <p:nvPr/>
        </p:nvSpPr>
        <p:spPr>
          <a:xfrm>
            <a:off x="10941014" y="2797849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Más 53"/>
          <p:cNvSpPr/>
          <p:nvPr/>
        </p:nvSpPr>
        <p:spPr>
          <a:xfrm>
            <a:off x="10941013" y="3267844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5" name="Más 54"/>
          <p:cNvSpPr/>
          <p:nvPr/>
        </p:nvSpPr>
        <p:spPr>
          <a:xfrm>
            <a:off x="10933140" y="3692067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6" name="Más 55"/>
          <p:cNvSpPr/>
          <p:nvPr/>
        </p:nvSpPr>
        <p:spPr>
          <a:xfrm>
            <a:off x="10930182" y="4163729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7" name="Menos 56"/>
          <p:cNvSpPr/>
          <p:nvPr/>
        </p:nvSpPr>
        <p:spPr>
          <a:xfrm>
            <a:off x="10937902" y="2125918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8" name="Menos 57"/>
          <p:cNvSpPr/>
          <p:nvPr/>
        </p:nvSpPr>
        <p:spPr>
          <a:xfrm>
            <a:off x="10937901" y="2558055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Menos 58"/>
          <p:cNvSpPr/>
          <p:nvPr/>
        </p:nvSpPr>
        <p:spPr>
          <a:xfrm>
            <a:off x="10949419" y="3013002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Menos 59"/>
          <p:cNvSpPr/>
          <p:nvPr/>
        </p:nvSpPr>
        <p:spPr>
          <a:xfrm>
            <a:off x="10937901" y="3485081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Menos 60"/>
          <p:cNvSpPr/>
          <p:nvPr/>
        </p:nvSpPr>
        <p:spPr>
          <a:xfrm>
            <a:off x="10949419" y="3947848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Menos 61"/>
          <p:cNvSpPr/>
          <p:nvPr/>
        </p:nvSpPr>
        <p:spPr>
          <a:xfrm>
            <a:off x="10936345" y="4388915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3" name="Más 62"/>
          <p:cNvSpPr/>
          <p:nvPr/>
        </p:nvSpPr>
        <p:spPr>
          <a:xfrm>
            <a:off x="10939455" y="4604635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4" name="Menos 63"/>
          <p:cNvSpPr/>
          <p:nvPr/>
        </p:nvSpPr>
        <p:spPr>
          <a:xfrm>
            <a:off x="10937901" y="4815489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5" name="Menos 64"/>
          <p:cNvSpPr/>
          <p:nvPr/>
        </p:nvSpPr>
        <p:spPr>
          <a:xfrm>
            <a:off x="10933293" y="5264271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6" name="Más 65"/>
          <p:cNvSpPr/>
          <p:nvPr/>
        </p:nvSpPr>
        <p:spPr>
          <a:xfrm>
            <a:off x="10936403" y="5022787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7" name="Más 66"/>
          <p:cNvSpPr/>
          <p:nvPr/>
        </p:nvSpPr>
        <p:spPr>
          <a:xfrm>
            <a:off x="10933293" y="5522805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8" name="Menos 67"/>
          <p:cNvSpPr/>
          <p:nvPr/>
        </p:nvSpPr>
        <p:spPr>
          <a:xfrm>
            <a:off x="10930183" y="5755191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9" name="Más 68"/>
          <p:cNvSpPr/>
          <p:nvPr/>
        </p:nvSpPr>
        <p:spPr>
          <a:xfrm>
            <a:off x="10930183" y="5967301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0" name="Menos 69"/>
          <p:cNvSpPr/>
          <p:nvPr/>
        </p:nvSpPr>
        <p:spPr>
          <a:xfrm>
            <a:off x="10937901" y="6218731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1" name="Más 70"/>
          <p:cNvSpPr/>
          <p:nvPr/>
        </p:nvSpPr>
        <p:spPr>
          <a:xfrm>
            <a:off x="10957216" y="6450473"/>
            <a:ext cx="202825" cy="184267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2" name="Menos 71"/>
          <p:cNvSpPr/>
          <p:nvPr/>
        </p:nvSpPr>
        <p:spPr>
          <a:xfrm>
            <a:off x="10949419" y="6673361"/>
            <a:ext cx="205935" cy="130907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3" name="CuadroTexto 72"/>
          <p:cNvSpPr txBox="1"/>
          <p:nvPr/>
        </p:nvSpPr>
        <p:spPr>
          <a:xfrm>
            <a:off x="11155354" y="1873065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45,4%</a:t>
            </a:r>
            <a:endParaRPr lang="es-AR" sz="1000" dirty="0"/>
          </a:p>
        </p:txBody>
      </p:sp>
      <p:sp>
        <p:nvSpPr>
          <p:cNvPr id="74" name="CuadroTexto 73"/>
          <p:cNvSpPr txBox="1"/>
          <p:nvPr/>
        </p:nvSpPr>
        <p:spPr>
          <a:xfrm>
            <a:off x="11143840" y="2046593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37,6%</a:t>
            </a:r>
            <a:endParaRPr lang="es-AR" sz="1000" dirty="0"/>
          </a:p>
        </p:txBody>
      </p:sp>
      <p:sp>
        <p:nvSpPr>
          <p:cNvPr id="75" name="CuadroTexto 74"/>
          <p:cNvSpPr txBox="1"/>
          <p:nvPr/>
        </p:nvSpPr>
        <p:spPr>
          <a:xfrm>
            <a:off x="11132326" y="2274894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41,6%</a:t>
            </a:r>
            <a:endParaRPr lang="es-AR" sz="1000" dirty="0"/>
          </a:p>
        </p:txBody>
      </p:sp>
      <p:sp>
        <p:nvSpPr>
          <p:cNvPr id="76" name="CuadroTexto 75"/>
          <p:cNvSpPr txBox="1"/>
          <p:nvPr/>
        </p:nvSpPr>
        <p:spPr>
          <a:xfrm>
            <a:off x="11139228" y="2492394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49,7%</a:t>
            </a:r>
            <a:endParaRPr lang="es-AR" sz="1000" dirty="0"/>
          </a:p>
        </p:txBody>
      </p:sp>
      <p:sp>
        <p:nvSpPr>
          <p:cNvPr id="77" name="CuadroTexto 76"/>
          <p:cNvSpPr txBox="1"/>
          <p:nvPr/>
        </p:nvSpPr>
        <p:spPr>
          <a:xfrm>
            <a:off x="11137308" y="2755853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35,3%</a:t>
            </a:r>
            <a:endParaRPr lang="es-AR" sz="1000" dirty="0"/>
          </a:p>
        </p:txBody>
      </p:sp>
      <p:sp>
        <p:nvSpPr>
          <p:cNvPr id="78" name="CuadroTexto 77"/>
          <p:cNvSpPr txBox="1"/>
          <p:nvPr/>
        </p:nvSpPr>
        <p:spPr>
          <a:xfrm>
            <a:off x="11139228" y="2945587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50,2%</a:t>
            </a:r>
            <a:endParaRPr lang="es-AR" sz="1000" dirty="0"/>
          </a:p>
        </p:txBody>
      </p:sp>
      <p:sp>
        <p:nvSpPr>
          <p:cNvPr id="79" name="CuadroTexto 78"/>
          <p:cNvSpPr txBox="1"/>
          <p:nvPr/>
        </p:nvSpPr>
        <p:spPr>
          <a:xfrm>
            <a:off x="11132326" y="3208917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29,2%</a:t>
            </a:r>
            <a:endParaRPr lang="es-AR" sz="1000" dirty="0"/>
          </a:p>
        </p:txBody>
      </p:sp>
      <p:sp>
        <p:nvSpPr>
          <p:cNvPr id="80" name="CuadroTexto 79"/>
          <p:cNvSpPr txBox="1"/>
          <p:nvPr/>
        </p:nvSpPr>
        <p:spPr>
          <a:xfrm>
            <a:off x="11137308" y="3441512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19,9%</a:t>
            </a:r>
            <a:endParaRPr lang="es-AR" sz="1000" dirty="0"/>
          </a:p>
        </p:txBody>
      </p:sp>
      <p:sp>
        <p:nvSpPr>
          <p:cNvPr id="81" name="CuadroTexto 80"/>
          <p:cNvSpPr txBox="1"/>
          <p:nvPr/>
        </p:nvSpPr>
        <p:spPr>
          <a:xfrm>
            <a:off x="11146950" y="3630113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22,9%</a:t>
            </a:r>
            <a:endParaRPr lang="es-AR" sz="1000" dirty="0"/>
          </a:p>
        </p:txBody>
      </p:sp>
      <p:sp>
        <p:nvSpPr>
          <p:cNvPr id="82" name="CuadroTexto 81"/>
          <p:cNvSpPr txBox="1"/>
          <p:nvPr/>
        </p:nvSpPr>
        <p:spPr>
          <a:xfrm>
            <a:off x="11144433" y="3886864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15,8%</a:t>
            </a:r>
            <a:endParaRPr lang="es-AR" sz="1000" dirty="0"/>
          </a:p>
        </p:txBody>
      </p:sp>
      <p:sp>
        <p:nvSpPr>
          <p:cNvPr id="83" name="CuadroTexto 82"/>
          <p:cNvSpPr txBox="1"/>
          <p:nvPr/>
        </p:nvSpPr>
        <p:spPr>
          <a:xfrm>
            <a:off x="11155354" y="4127667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20,3%</a:t>
            </a:r>
            <a:endParaRPr lang="es-AR" sz="1000" dirty="0"/>
          </a:p>
        </p:txBody>
      </p:sp>
      <p:sp>
        <p:nvSpPr>
          <p:cNvPr id="84" name="CuadroTexto 83"/>
          <p:cNvSpPr txBox="1"/>
          <p:nvPr/>
        </p:nvSpPr>
        <p:spPr>
          <a:xfrm>
            <a:off x="11152489" y="4339373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15%</a:t>
            </a:r>
            <a:endParaRPr lang="es-AR" sz="1000" dirty="0"/>
          </a:p>
        </p:txBody>
      </p:sp>
      <p:sp>
        <p:nvSpPr>
          <p:cNvPr id="85" name="CuadroTexto 84"/>
          <p:cNvSpPr txBox="1"/>
          <p:nvPr/>
        </p:nvSpPr>
        <p:spPr>
          <a:xfrm>
            <a:off x="11136711" y="4550252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25,7%</a:t>
            </a:r>
            <a:endParaRPr lang="es-AR" sz="1000" dirty="0"/>
          </a:p>
        </p:txBody>
      </p:sp>
      <p:sp>
        <p:nvSpPr>
          <p:cNvPr id="86" name="CuadroTexto 85"/>
          <p:cNvSpPr txBox="1"/>
          <p:nvPr/>
        </p:nvSpPr>
        <p:spPr>
          <a:xfrm>
            <a:off x="11139228" y="4746129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57,5%</a:t>
            </a:r>
            <a:endParaRPr lang="es-AR" sz="1000" dirty="0"/>
          </a:p>
        </p:txBody>
      </p:sp>
      <p:sp>
        <p:nvSpPr>
          <p:cNvPr id="87" name="CuadroTexto 86"/>
          <p:cNvSpPr txBox="1"/>
          <p:nvPr/>
        </p:nvSpPr>
        <p:spPr>
          <a:xfrm>
            <a:off x="11129934" y="4986658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22,1%</a:t>
            </a:r>
            <a:endParaRPr lang="es-AR" sz="1000" dirty="0"/>
          </a:p>
        </p:txBody>
      </p:sp>
      <p:sp>
        <p:nvSpPr>
          <p:cNvPr id="88" name="CuadroTexto 87"/>
          <p:cNvSpPr txBox="1"/>
          <p:nvPr/>
        </p:nvSpPr>
        <p:spPr>
          <a:xfrm>
            <a:off x="11129934" y="5197959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14,5%</a:t>
            </a:r>
            <a:endParaRPr lang="es-AR" sz="1000" dirty="0"/>
          </a:p>
        </p:txBody>
      </p:sp>
      <p:sp>
        <p:nvSpPr>
          <p:cNvPr id="89" name="CuadroTexto 88"/>
          <p:cNvSpPr txBox="1"/>
          <p:nvPr/>
        </p:nvSpPr>
        <p:spPr>
          <a:xfrm>
            <a:off x="11129934" y="5490245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13,4%</a:t>
            </a:r>
            <a:endParaRPr lang="es-AR" sz="1000" dirty="0"/>
          </a:p>
        </p:txBody>
      </p:sp>
      <p:sp>
        <p:nvSpPr>
          <p:cNvPr id="90" name="CuadroTexto 89"/>
          <p:cNvSpPr txBox="1"/>
          <p:nvPr/>
        </p:nvSpPr>
        <p:spPr>
          <a:xfrm>
            <a:off x="11136711" y="5701769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14,8%</a:t>
            </a:r>
            <a:endParaRPr lang="es-AR" sz="1000" dirty="0"/>
          </a:p>
        </p:txBody>
      </p:sp>
      <p:sp>
        <p:nvSpPr>
          <p:cNvPr id="91" name="CuadroTexto 90"/>
          <p:cNvSpPr txBox="1"/>
          <p:nvPr/>
        </p:nvSpPr>
        <p:spPr>
          <a:xfrm>
            <a:off x="11129934" y="5935236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12,9%</a:t>
            </a:r>
            <a:endParaRPr lang="es-AR" sz="1000" dirty="0"/>
          </a:p>
        </p:txBody>
      </p:sp>
      <p:sp>
        <p:nvSpPr>
          <p:cNvPr id="92" name="CuadroTexto 91"/>
          <p:cNvSpPr txBox="1"/>
          <p:nvPr/>
        </p:nvSpPr>
        <p:spPr>
          <a:xfrm>
            <a:off x="11129934" y="6148630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11,7%</a:t>
            </a:r>
            <a:endParaRPr lang="es-AR" sz="1000" dirty="0"/>
          </a:p>
        </p:txBody>
      </p:sp>
      <p:sp>
        <p:nvSpPr>
          <p:cNvPr id="93" name="CuadroTexto 92"/>
          <p:cNvSpPr txBox="1"/>
          <p:nvPr/>
        </p:nvSpPr>
        <p:spPr>
          <a:xfrm>
            <a:off x="11140941" y="6405086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13%</a:t>
            </a:r>
            <a:endParaRPr lang="es-AR" sz="1000" dirty="0"/>
          </a:p>
        </p:txBody>
      </p:sp>
      <p:sp>
        <p:nvSpPr>
          <p:cNvPr id="94" name="CuadroTexto 93"/>
          <p:cNvSpPr txBox="1"/>
          <p:nvPr/>
        </p:nvSpPr>
        <p:spPr>
          <a:xfrm>
            <a:off x="11129934" y="6608245"/>
            <a:ext cx="61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00" dirty="0" smtClean="0"/>
              <a:t>11,6%</a:t>
            </a:r>
            <a:endParaRPr lang="es-AR" sz="1000" dirty="0"/>
          </a:p>
        </p:txBody>
      </p:sp>
    </p:spTree>
    <p:extLst>
      <p:ext uri="{BB962C8B-B14F-4D97-AF65-F5344CB8AC3E}">
        <p14:creationId xmlns:p14="http://schemas.microsoft.com/office/powerpoint/2010/main" val="2831397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66472" y="487803"/>
            <a:ext cx="2503301" cy="806025"/>
          </a:xfrm>
        </p:spPr>
        <p:txBody>
          <a:bodyPr>
            <a:no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3. Si los políticos que acabo de nombrarle se presentaran en las elecciones de octubre, ¿los votaría?</a:t>
            </a:r>
          </a:p>
        </p:txBody>
      </p:sp>
      <p:sp>
        <p:nvSpPr>
          <p:cNvPr id="96" name="4 Título"/>
          <p:cNvSpPr txBox="1">
            <a:spLocks/>
          </p:cNvSpPr>
          <p:nvPr/>
        </p:nvSpPr>
        <p:spPr>
          <a:xfrm>
            <a:off x="166472" y="1896378"/>
            <a:ext cx="264137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600" dirty="0" err="1"/>
              <a:t>Ref</a:t>
            </a:r>
            <a:r>
              <a:rPr lang="es-AR" sz="1600" dirty="0"/>
              <a:t>:</a:t>
            </a:r>
          </a:p>
          <a:p>
            <a:r>
              <a:rPr lang="es-AR" sz="1600" dirty="0"/>
              <a:t>       </a:t>
            </a:r>
            <a:r>
              <a:rPr lang="es-AR" sz="1600" u="sng" dirty="0" smtClean="0"/>
              <a:t>Intención de voto</a:t>
            </a:r>
            <a:endParaRPr lang="es-AR" sz="1600" dirty="0"/>
          </a:p>
          <a:p>
            <a:r>
              <a:rPr lang="es-AR" sz="1600" dirty="0" smtClean="0"/>
              <a:t> sí, seguramente lo votaría </a:t>
            </a:r>
          </a:p>
          <a:p>
            <a:r>
              <a:rPr lang="es-AR" sz="1600" dirty="0" smtClean="0"/>
              <a:t>	+ </a:t>
            </a:r>
          </a:p>
          <a:p>
            <a:r>
              <a:rPr lang="es-AR" sz="1600" dirty="0" smtClean="0"/>
              <a:t>sí, puede ser que lo vote</a:t>
            </a:r>
            <a:endParaRPr lang="es-AR" sz="1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10347248" y="39097"/>
            <a:ext cx="1880758" cy="5232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Intención de voto</a:t>
            </a:r>
            <a:endParaRPr lang="es-AR" sz="1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CuadroTexto 96"/>
          <p:cNvSpPr txBox="1"/>
          <p:nvPr/>
        </p:nvSpPr>
        <p:spPr>
          <a:xfrm>
            <a:off x="10649107" y="740030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54,7%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CuadroTexto 100"/>
          <p:cNvSpPr txBox="1"/>
          <p:nvPr/>
        </p:nvSpPr>
        <p:spPr>
          <a:xfrm>
            <a:off x="10649107" y="1275583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44,9%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CuadroTexto 101"/>
          <p:cNvSpPr txBox="1"/>
          <p:nvPr/>
        </p:nvSpPr>
        <p:spPr>
          <a:xfrm>
            <a:off x="10649107" y="1855439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42,8%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CuadroTexto 102"/>
          <p:cNvSpPr txBox="1"/>
          <p:nvPr/>
        </p:nvSpPr>
        <p:spPr>
          <a:xfrm>
            <a:off x="10649107" y="2376253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32,7%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" name="CuadroTexto 103"/>
          <p:cNvSpPr txBox="1"/>
          <p:nvPr/>
        </p:nvSpPr>
        <p:spPr>
          <a:xfrm>
            <a:off x="10649107" y="2910943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30,3%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CuadroTexto 104"/>
          <p:cNvSpPr txBox="1"/>
          <p:nvPr/>
        </p:nvSpPr>
        <p:spPr>
          <a:xfrm>
            <a:off x="10649107" y="3452230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28,7%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" name="CuadroTexto 105"/>
          <p:cNvSpPr txBox="1"/>
          <p:nvPr/>
        </p:nvSpPr>
        <p:spPr>
          <a:xfrm>
            <a:off x="10649107" y="3979735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17,5%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CuadroTexto 106"/>
          <p:cNvSpPr txBox="1"/>
          <p:nvPr/>
        </p:nvSpPr>
        <p:spPr>
          <a:xfrm>
            <a:off x="10649107" y="4521022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16,7%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CuadroTexto 107"/>
          <p:cNvSpPr txBox="1"/>
          <p:nvPr/>
        </p:nvSpPr>
        <p:spPr>
          <a:xfrm>
            <a:off x="10649107" y="5062309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CuadroTexto 108"/>
          <p:cNvSpPr txBox="1"/>
          <p:nvPr/>
        </p:nvSpPr>
        <p:spPr>
          <a:xfrm>
            <a:off x="10649107" y="5603596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8,5%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4 Título"/>
          <p:cNvSpPr txBox="1">
            <a:spLocks/>
          </p:cNvSpPr>
          <p:nvPr/>
        </p:nvSpPr>
        <p:spPr>
          <a:xfrm>
            <a:off x="166472" y="3452230"/>
            <a:ext cx="2313616" cy="2864381"/>
          </a:xfrm>
          <a:prstGeom prst="rect">
            <a:avLst/>
          </a:prstGeom>
          <a:noFill/>
          <a:ln w="317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/>
              <a:t>(*) Para una mejor lectura de los gráficos no fue tomado en cuenta “Ns/</a:t>
            </a:r>
            <a:r>
              <a:rPr lang="es-AR" sz="1300" dirty="0" err="1"/>
              <a:t>Nc</a:t>
            </a:r>
            <a:r>
              <a:rPr lang="es-AR" sz="1300" dirty="0"/>
              <a:t>” que es de:</a:t>
            </a:r>
          </a:p>
          <a:p>
            <a:r>
              <a:rPr lang="es-AR" sz="1300" i="1" dirty="0" smtClean="0"/>
              <a:t>Carrió</a:t>
            </a:r>
            <a:r>
              <a:rPr lang="es-AR" sz="1300" dirty="0" smtClean="0"/>
              <a:t>: 4,1%</a:t>
            </a:r>
            <a:endParaRPr lang="es-AR" sz="1300" dirty="0"/>
          </a:p>
          <a:p>
            <a:r>
              <a:rPr lang="es-AR" sz="1300" i="1" dirty="0" smtClean="0"/>
              <a:t>Ocaña</a:t>
            </a:r>
            <a:r>
              <a:rPr lang="es-AR" sz="1300" dirty="0" smtClean="0"/>
              <a:t>: 12,3%</a:t>
            </a:r>
            <a:endParaRPr lang="es-AR" sz="1300" dirty="0"/>
          </a:p>
          <a:p>
            <a:r>
              <a:rPr lang="es-AR" sz="1300" i="1" dirty="0" smtClean="0"/>
              <a:t>Lousteau</a:t>
            </a:r>
            <a:r>
              <a:rPr lang="es-AR" sz="1300" dirty="0" smtClean="0"/>
              <a:t>: 6,1%</a:t>
            </a:r>
            <a:endParaRPr lang="es-AR" sz="1300" dirty="0"/>
          </a:p>
          <a:p>
            <a:r>
              <a:rPr lang="es-AR" sz="1300" i="1" dirty="0" err="1" smtClean="0"/>
              <a:t>Santilli</a:t>
            </a:r>
            <a:r>
              <a:rPr lang="es-AR" sz="1300" dirty="0" smtClean="0"/>
              <a:t> 13,3%</a:t>
            </a:r>
            <a:endParaRPr lang="es-AR" sz="1300" dirty="0"/>
          </a:p>
          <a:p>
            <a:r>
              <a:rPr lang="es-AR" sz="1300" i="1" dirty="0" err="1" smtClean="0"/>
              <a:t>Recalde</a:t>
            </a:r>
            <a:r>
              <a:rPr lang="es-AR" sz="1300" dirty="0" smtClean="0"/>
              <a:t>: 10,9%</a:t>
            </a:r>
            <a:endParaRPr lang="es-AR" sz="1300" dirty="0"/>
          </a:p>
          <a:p>
            <a:r>
              <a:rPr lang="es-AR" sz="1300" i="1" dirty="0" smtClean="0"/>
              <a:t>Filmus</a:t>
            </a:r>
            <a:r>
              <a:rPr lang="es-AR" sz="1300" dirty="0" smtClean="0"/>
              <a:t>: 8%</a:t>
            </a:r>
          </a:p>
          <a:p>
            <a:r>
              <a:rPr lang="es-AR" sz="1300" i="1" dirty="0" smtClean="0"/>
              <a:t>Fernández</a:t>
            </a:r>
            <a:r>
              <a:rPr lang="es-AR" sz="1300" dirty="0" smtClean="0"/>
              <a:t>: 10,7%</a:t>
            </a:r>
            <a:endParaRPr lang="es-AR" sz="1300" dirty="0"/>
          </a:p>
          <a:p>
            <a:r>
              <a:rPr lang="es-AR" sz="1300" i="1" dirty="0" smtClean="0"/>
              <a:t>Pignanelli</a:t>
            </a:r>
            <a:r>
              <a:rPr lang="es-AR" sz="1300" dirty="0" smtClean="0"/>
              <a:t>: 25,6%</a:t>
            </a:r>
            <a:endParaRPr lang="es-AR" sz="1300" dirty="0"/>
          </a:p>
          <a:p>
            <a:r>
              <a:rPr lang="es-AR" sz="1300" i="1" dirty="0" err="1" smtClean="0"/>
              <a:t>Tundis</a:t>
            </a:r>
            <a:r>
              <a:rPr lang="es-AR" sz="1300" dirty="0" smtClean="0"/>
              <a:t>: 34,5%</a:t>
            </a:r>
            <a:endParaRPr lang="es-AR" sz="1300" dirty="0"/>
          </a:p>
          <a:p>
            <a:r>
              <a:rPr lang="es-AR" sz="1300" i="1" dirty="0" smtClean="0"/>
              <a:t>Abrevaya</a:t>
            </a:r>
            <a:r>
              <a:rPr lang="es-AR" sz="1300" dirty="0" smtClean="0"/>
              <a:t> 37,7%</a:t>
            </a:r>
            <a:endParaRPr lang="es-AR" sz="1300" dirty="0"/>
          </a:p>
          <a:p>
            <a:r>
              <a:rPr lang="es-AR" sz="1300" i="1" dirty="0" smtClean="0"/>
              <a:t>Arroyo</a:t>
            </a:r>
            <a:r>
              <a:rPr lang="es-AR" sz="1300" dirty="0" smtClean="0"/>
              <a:t>: 37,1%</a:t>
            </a:r>
            <a:endParaRPr lang="es-AR" sz="1300" dirty="0"/>
          </a:p>
          <a:p>
            <a:endParaRPr lang="es-AR" sz="1300" dirty="0"/>
          </a:p>
          <a:p>
            <a:endParaRPr lang="es-AR" sz="1300" dirty="0"/>
          </a:p>
        </p:txBody>
      </p:sp>
      <p:graphicFrame>
        <p:nvGraphicFramePr>
          <p:cNvPr id="28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770306"/>
              </p:ext>
            </p:extLst>
          </p:nvPr>
        </p:nvGraphicFramePr>
        <p:xfrm>
          <a:off x="3112167" y="160422"/>
          <a:ext cx="7536939" cy="6577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CuadroTexto 28"/>
          <p:cNvSpPr txBox="1"/>
          <p:nvPr/>
        </p:nvSpPr>
        <p:spPr>
          <a:xfrm>
            <a:off x="10672784" y="6132225"/>
            <a:ext cx="1229686" cy="338554"/>
          </a:xfrm>
          <a:prstGeom prst="leftArrowCallout">
            <a:avLst>
              <a:gd name="adj1" fmla="val 25000"/>
              <a:gd name="adj2" fmla="val 25000"/>
              <a:gd name="adj3" fmla="val 86599"/>
              <a:gd name="adj4" fmla="val 6497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6,6%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5825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ráfico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249374"/>
              </p:ext>
            </p:extLst>
          </p:nvPr>
        </p:nvGraphicFramePr>
        <p:xfrm>
          <a:off x="4363452" y="0"/>
          <a:ext cx="755583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4 Título"/>
          <p:cNvSpPr txBox="1">
            <a:spLocks/>
          </p:cNvSpPr>
          <p:nvPr/>
        </p:nvSpPr>
        <p:spPr>
          <a:xfrm>
            <a:off x="204995" y="179901"/>
            <a:ext cx="2666542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/>
              <a:t>4. ¿Qué imagen tiene de la gestión de…?</a:t>
            </a:r>
          </a:p>
        </p:txBody>
      </p:sp>
      <p:sp>
        <p:nvSpPr>
          <p:cNvPr id="4" name="4 Título"/>
          <p:cNvSpPr txBox="1">
            <a:spLocks/>
          </p:cNvSpPr>
          <p:nvPr/>
        </p:nvSpPr>
        <p:spPr>
          <a:xfrm>
            <a:off x="214970" y="4384657"/>
            <a:ext cx="2313616" cy="1290508"/>
          </a:xfrm>
          <a:prstGeom prst="rect">
            <a:avLst/>
          </a:prstGeom>
          <a:noFill/>
          <a:ln w="317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300" dirty="0"/>
              <a:t>(*) Para una mejor lectura de los gráficos no fue tomado en cuenta “Ns/</a:t>
            </a:r>
            <a:r>
              <a:rPr lang="es-AR" sz="1300" dirty="0" err="1"/>
              <a:t>Nc</a:t>
            </a:r>
            <a:r>
              <a:rPr lang="es-AR" sz="1300" dirty="0"/>
              <a:t>” que es de:</a:t>
            </a:r>
          </a:p>
          <a:p>
            <a:r>
              <a:rPr lang="es-AR" sz="1300" i="1" dirty="0" smtClean="0"/>
              <a:t>Rodríguez Larreta</a:t>
            </a:r>
            <a:r>
              <a:rPr lang="es-AR" sz="1300" dirty="0" smtClean="0"/>
              <a:t>: 0,7%</a:t>
            </a:r>
            <a:endParaRPr lang="es-AR" sz="1300" dirty="0"/>
          </a:p>
          <a:p>
            <a:r>
              <a:rPr lang="es-AR" sz="1300" i="1" dirty="0" smtClean="0"/>
              <a:t>Vidal</a:t>
            </a:r>
            <a:r>
              <a:rPr lang="es-AR" sz="1300" dirty="0" smtClean="0"/>
              <a:t>: 4,2%</a:t>
            </a:r>
            <a:endParaRPr lang="es-AR" sz="1300" dirty="0"/>
          </a:p>
          <a:p>
            <a:r>
              <a:rPr lang="es-AR" sz="1300" i="1" dirty="0" smtClean="0"/>
              <a:t>Macri</a:t>
            </a:r>
            <a:r>
              <a:rPr lang="es-AR" sz="1300" dirty="0" smtClean="0"/>
              <a:t>: 0,7%</a:t>
            </a:r>
            <a:endParaRPr lang="es-AR" sz="1300" dirty="0"/>
          </a:p>
          <a:p>
            <a:endParaRPr lang="es-AR" sz="1300" dirty="0"/>
          </a:p>
          <a:p>
            <a:endParaRPr lang="es-AR" sz="1300" dirty="0"/>
          </a:p>
        </p:txBody>
      </p:sp>
      <p:sp>
        <p:nvSpPr>
          <p:cNvPr id="5" name="4 Título"/>
          <p:cNvSpPr txBox="1">
            <a:spLocks/>
          </p:cNvSpPr>
          <p:nvPr/>
        </p:nvSpPr>
        <p:spPr>
          <a:xfrm>
            <a:off x="411782" y="1824281"/>
            <a:ext cx="1900041" cy="1209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1400" dirty="0" err="1"/>
              <a:t>Ref</a:t>
            </a:r>
            <a:r>
              <a:rPr lang="es-AR" sz="1400" dirty="0"/>
              <a:t>:</a:t>
            </a:r>
          </a:p>
          <a:p>
            <a:r>
              <a:rPr lang="es-AR" sz="1400" dirty="0"/>
              <a:t>             </a:t>
            </a:r>
          </a:p>
          <a:p>
            <a:r>
              <a:rPr lang="es-AR" sz="1400" dirty="0"/>
              <a:t>             Imagen positiva</a:t>
            </a:r>
          </a:p>
          <a:p>
            <a:r>
              <a:rPr lang="es-AR" sz="1400" dirty="0"/>
              <a:t>             </a:t>
            </a:r>
          </a:p>
          <a:p>
            <a:r>
              <a:rPr lang="es-AR" sz="1400" dirty="0"/>
              <a:t>             Imagen negativa</a:t>
            </a:r>
          </a:p>
        </p:txBody>
      </p:sp>
      <p:sp>
        <p:nvSpPr>
          <p:cNvPr id="2" name="Más 1"/>
          <p:cNvSpPr/>
          <p:nvPr/>
        </p:nvSpPr>
        <p:spPr>
          <a:xfrm>
            <a:off x="624124" y="2191371"/>
            <a:ext cx="272955" cy="272955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Menos 6"/>
          <p:cNvSpPr/>
          <p:nvPr/>
        </p:nvSpPr>
        <p:spPr>
          <a:xfrm>
            <a:off x="624124" y="2671448"/>
            <a:ext cx="272955" cy="134333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7" name="Más 66"/>
          <p:cNvSpPr/>
          <p:nvPr/>
        </p:nvSpPr>
        <p:spPr>
          <a:xfrm>
            <a:off x="10952595" y="1100475"/>
            <a:ext cx="407712" cy="395564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8" name="Menos 67"/>
          <p:cNvSpPr/>
          <p:nvPr/>
        </p:nvSpPr>
        <p:spPr>
          <a:xfrm>
            <a:off x="10939807" y="1744943"/>
            <a:ext cx="422095" cy="254018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9" name="CuadroTexto 88"/>
          <p:cNvSpPr txBox="1"/>
          <p:nvPr/>
        </p:nvSpPr>
        <p:spPr>
          <a:xfrm>
            <a:off x="11360307" y="1120066"/>
            <a:ext cx="71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63,2%</a:t>
            </a:r>
            <a:endParaRPr lang="es-AR" sz="1600" dirty="0"/>
          </a:p>
        </p:txBody>
      </p:sp>
      <p:sp>
        <p:nvSpPr>
          <p:cNvPr id="96" name="Más 95"/>
          <p:cNvSpPr/>
          <p:nvPr/>
        </p:nvSpPr>
        <p:spPr>
          <a:xfrm>
            <a:off x="10952595" y="3042598"/>
            <a:ext cx="407712" cy="395564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7" name="Menos 96"/>
          <p:cNvSpPr/>
          <p:nvPr/>
        </p:nvSpPr>
        <p:spPr>
          <a:xfrm>
            <a:off x="10953455" y="3764536"/>
            <a:ext cx="422095" cy="254018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98" name="CuadroTexto 97"/>
          <p:cNvSpPr txBox="1"/>
          <p:nvPr/>
        </p:nvSpPr>
        <p:spPr>
          <a:xfrm>
            <a:off x="11375550" y="1702675"/>
            <a:ext cx="71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36,2%</a:t>
            </a:r>
            <a:endParaRPr lang="es-AR" sz="1600" dirty="0"/>
          </a:p>
        </p:txBody>
      </p:sp>
      <p:sp>
        <p:nvSpPr>
          <p:cNvPr id="99" name="CuadroTexto 98"/>
          <p:cNvSpPr txBox="1"/>
          <p:nvPr/>
        </p:nvSpPr>
        <p:spPr>
          <a:xfrm>
            <a:off x="11360307" y="3054407"/>
            <a:ext cx="71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62,4%</a:t>
            </a:r>
            <a:endParaRPr lang="es-AR" sz="1600" dirty="0"/>
          </a:p>
        </p:txBody>
      </p:sp>
      <p:sp>
        <p:nvSpPr>
          <p:cNvPr id="100" name="CuadroTexto 99"/>
          <p:cNvSpPr txBox="1"/>
          <p:nvPr/>
        </p:nvSpPr>
        <p:spPr>
          <a:xfrm>
            <a:off x="11360307" y="3701877"/>
            <a:ext cx="71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33,5%</a:t>
            </a:r>
            <a:endParaRPr lang="es-AR" sz="1600" dirty="0"/>
          </a:p>
        </p:txBody>
      </p:sp>
      <p:sp>
        <p:nvSpPr>
          <p:cNvPr id="101" name="Más 100"/>
          <p:cNvSpPr/>
          <p:nvPr/>
        </p:nvSpPr>
        <p:spPr>
          <a:xfrm>
            <a:off x="10939807" y="5171416"/>
            <a:ext cx="407712" cy="395564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2" name="CuadroTexto 101"/>
          <p:cNvSpPr txBox="1"/>
          <p:nvPr/>
        </p:nvSpPr>
        <p:spPr>
          <a:xfrm>
            <a:off x="11347519" y="5211077"/>
            <a:ext cx="71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59,4%</a:t>
            </a:r>
            <a:endParaRPr lang="es-AR" sz="1600" dirty="0"/>
          </a:p>
        </p:txBody>
      </p:sp>
      <p:sp>
        <p:nvSpPr>
          <p:cNvPr id="103" name="Menos 102"/>
          <p:cNvSpPr/>
          <p:nvPr/>
        </p:nvSpPr>
        <p:spPr>
          <a:xfrm>
            <a:off x="10939807" y="5839416"/>
            <a:ext cx="422095" cy="254018"/>
          </a:xfrm>
          <a:prstGeom prst="mathMin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04" name="CuadroTexto 103"/>
          <p:cNvSpPr txBox="1"/>
          <p:nvPr/>
        </p:nvSpPr>
        <p:spPr>
          <a:xfrm>
            <a:off x="11347519" y="5777448"/>
            <a:ext cx="71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39,9%</a:t>
            </a:r>
            <a:endParaRPr lang="es-AR" sz="1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83" y="849276"/>
            <a:ext cx="807119" cy="1229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83" y="3042598"/>
            <a:ext cx="1095375" cy="1095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14" y="5099665"/>
            <a:ext cx="1111856" cy="1111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8217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4 Título"/>
          <p:cNvSpPr txBox="1">
            <a:spLocks/>
          </p:cNvSpPr>
          <p:nvPr/>
        </p:nvSpPr>
        <p:spPr>
          <a:xfrm>
            <a:off x="204995" y="179901"/>
            <a:ext cx="2666542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 smtClean="0"/>
              <a:t>5</a:t>
            </a:r>
            <a:r>
              <a:rPr lang="es-AR" sz="2000" dirty="0"/>
              <a:t>. Luego de la renuncia de Martín </a:t>
            </a:r>
            <a:r>
              <a:rPr lang="es-AR" sz="2000" dirty="0" err="1"/>
              <a:t>Lousteu</a:t>
            </a:r>
            <a:r>
              <a:rPr lang="es-AR" sz="2000" dirty="0"/>
              <a:t> como embajador de Argentina en Estados Unidos, la imagen que usted tenía sobre él ¿mejoró o empeoró?</a:t>
            </a:r>
          </a:p>
        </p:txBody>
      </p:sp>
      <p:sp>
        <p:nvSpPr>
          <p:cNvPr id="10" name="4 Título"/>
          <p:cNvSpPr txBox="1">
            <a:spLocks/>
          </p:cNvSpPr>
          <p:nvPr/>
        </p:nvSpPr>
        <p:spPr>
          <a:xfrm>
            <a:off x="204995" y="3749269"/>
            <a:ext cx="2666542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/>
              <a:t>6. ¿Usted cree que Martín Lousteau apoya al PRO o que es más bien un opositor?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108222"/>
              </p:ext>
            </p:extLst>
          </p:nvPr>
        </p:nvGraphicFramePr>
        <p:xfrm>
          <a:off x="2566737" y="0"/>
          <a:ext cx="5053263" cy="3272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429341"/>
              </p:ext>
            </p:extLst>
          </p:nvPr>
        </p:nvGraphicFramePr>
        <p:xfrm>
          <a:off x="2743199" y="3465095"/>
          <a:ext cx="4652211" cy="339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628391"/>
              </p:ext>
            </p:extLst>
          </p:nvPr>
        </p:nvGraphicFramePr>
        <p:xfrm>
          <a:off x="7315200" y="0"/>
          <a:ext cx="4876800" cy="3166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994351"/>
              </p:ext>
            </p:extLst>
          </p:nvPr>
        </p:nvGraphicFramePr>
        <p:xfrm>
          <a:off x="7299159" y="3603009"/>
          <a:ext cx="4892841" cy="3159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441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Título"/>
          <p:cNvSpPr txBox="1">
            <a:spLocks/>
          </p:cNvSpPr>
          <p:nvPr/>
        </p:nvSpPr>
        <p:spPr>
          <a:xfrm>
            <a:off x="204995" y="179901"/>
            <a:ext cx="2666542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/>
              <a:t>7</a:t>
            </a:r>
            <a:r>
              <a:rPr lang="es-AR" sz="2000" dirty="0" smtClean="0"/>
              <a:t>. </a:t>
            </a:r>
            <a:r>
              <a:rPr lang="es-AR" sz="2000" dirty="0"/>
              <a:t>¿A </a:t>
            </a:r>
            <a:r>
              <a:rPr lang="es-AR" sz="2000" dirty="0" smtClean="0"/>
              <a:t>quién </a:t>
            </a:r>
            <a:r>
              <a:rPr lang="es-AR" sz="2000" dirty="0"/>
              <a:t>votaría en las próximas internas abiertas (PASO</a:t>
            </a:r>
            <a:r>
              <a:rPr lang="es-AR" sz="2000" dirty="0" smtClean="0"/>
              <a:t>)?</a:t>
            </a:r>
          </a:p>
          <a:p>
            <a:endParaRPr lang="es-AR" sz="1400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983066"/>
              </p:ext>
            </p:extLst>
          </p:nvPr>
        </p:nvGraphicFramePr>
        <p:xfrm>
          <a:off x="3030071" y="0"/>
          <a:ext cx="2832847" cy="6750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591714"/>
              </p:ext>
            </p:extLst>
          </p:nvPr>
        </p:nvGraphicFramePr>
        <p:xfrm>
          <a:off x="6024283" y="0"/>
          <a:ext cx="3146612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55869"/>
              </p:ext>
            </p:extLst>
          </p:nvPr>
        </p:nvGraphicFramePr>
        <p:xfrm>
          <a:off x="9144001" y="0"/>
          <a:ext cx="3047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72438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Título"/>
          <p:cNvSpPr txBox="1">
            <a:spLocks/>
          </p:cNvSpPr>
          <p:nvPr/>
        </p:nvSpPr>
        <p:spPr>
          <a:xfrm>
            <a:off x="204995" y="179901"/>
            <a:ext cx="2666542" cy="2560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 smtClean="0"/>
              <a:t>8. </a:t>
            </a:r>
            <a:r>
              <a:rPr lang="es-AR" sz="2000" dirty="0"/>
              <a:t>Le voy a nombrar ahora posibles escenarios de la próxima interna abierta y le pido que me diga </a:t>
            </a:r>
            <a:r>
              <a:rPr lang="es-AR" sz="2000" dirty="0" smtClean="0"/>
              <a:t>porque </a:t>
            </a:r>
            <a:r>
              <a:rPr lang="es-AR" sz="2000" dirty="0"/>
              <a:t>formula </a:t>
            </a:r>
            <a:r>
              <a:rPr lang="es-AR" sz="2000" dirty="0" smtClean="0"/>
              <a:t>votaría</a:t>
            </a:r>
          </a:p>
          <a:p>
            <a:endParaRPr lang="es-AR" sz="2000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92781"/>
              </p:ext>
            </p:extLst>
          </p:nvPr>
        </p:nvGraphicFramePr>
        <p:xfrm>
          <a:off x="2971800" y="0"/>
          <a:ext cx="340210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1949001"/>
              </p:ext>
            </p:extLst>
          </p:nvPr>
        </p:nvGraphicFramePr>
        <p:xfrm>
          <a:off x="6158753" y="0"/>
          <a:ext cx="314661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927417"/>
              </p:ext>
            </p:extLst>
          </p:nvPr>
        </p:nvGraphicFramePr>
        <p:xfrm>
          <a:off x="9265024" y="0"/>
          <a:ext cx="302558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72012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0081" y="2624762"/>
            <a:ext cx="2041379" cy="1111983"/>
          </a:xfrm>
        </p:spPr>
        <p:txBody>
          <a:bodyPr>
            <a:normAutofit/>
          </a:bodyPr>
          <a:lstStyle/>
          <a:p>
            <a:pPr algn="ctr"/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CONTACTO</a:t>
            </a:r>
          </a:p>
        </p:txBody>
      </p:sp>
      <p:sp>
        <p:nvSpPr>
          <p:cNvPr id="7" name="Rectángulo 3"/>
          <p:cNvSpPr>
            <a:spLocks noChangeArrowheads="1"/>
          </p:cNvSpPr>
          <p:nvPr/>
        </p:nvSpPr>
        <p:spPr bwMode="auto">
          <a:xfrm>
            <a:off x="3400926" y="417095"/>
            <a:ext cx="8229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b="1" dirty="0">
                <a:latin typeface="+mj-lt"/>
                <a:ea typeface="+mj-ea"/>
                <a:cs typeface="+mj-cs"/>
              </a:rPr>
              <a:t>Lic. Sergio Doval </a:t>
            </a:r>
            <a:endParaRPr lang="es-AR" altLang="es-AR" sz="32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latin typeface="+mj-lt"/>
                <a:ea typeface="+mj-ea"/>
                <a:cs typeface="+mj-cs"/>
              </a:rPr>
              <a:t>Director Centro de Estudios de Opinión Pública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altLang="es-AR" sz="32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latin typeface="+mj-lt"/>
                <a:ea typeface="+mj-ea"/>
                <a:cs typeface="+mj-cs"/>
                <a:hlinkClick r:id="rId2"/>
              </a:rPr>
              <a:t>Sergio.Doval@uai.edu.ar</a:t>
            </a:r>
            <a:endParaRPr lang="es-AR" altLang="es-AR" sz="32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latin typeface="+mj-lt"/>
                <a:ea typeface="+mj-ea"/>
                <a:cs typeface="+mj-cs"/>
              </a:rPr>
              <a:t>(54-11) 15 68967511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altLang="es-AR" sz="32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b="1" dirty="0">
                <a:latin typeface="+mj-lt"/>
                <a:ea typeface="+mj-ea"/>
                <a:cs typeface="+mj-cs"/>
              </a:rPr>
              <a:t>Estefanía Delfino</a:t>
            </a:r>
            <a:r>
              <a:rPr lang="es-ES_tradnl" altLang="es-AR" sz="3200" b="1" dirty="0">
                <a:latin typeface="+mj-lt"/>
                <a:ea typeface="+mj-ea"/>
                <a:cs typeface="+mj-cs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AR" sz="3200" dirty="0">
                <a:latin typeface="+mj-lt"/>
                <a:ea typeface="+mj-ea"/>
                <a:cs typeface="+mj-cs"/>
              </a:rPr>
              <a:t>Coordinadora Centro de Estudios de Opinión Pública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 altLang="es-AR" sz="3200" dirty="0">
              <a:latin typeface="+mj-lt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AR" sz="3200" dirty="0">
                <a:latin typeface="+mj-lt"/>
                <a:ea typeface="+mj-ea"/>
                <a:cs typeface="+mj-cs"/>
              </a:rPr>
              <a:t>Estefania.Delfino@uai.edu.ar</a:t>
            </a:r>
            <a:endParaRPr lang="es-AR" altLang="es-AR" sz="3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388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C4C43D7833A974C9D47391DB375F9F5" ma:contentTypeVersion="2" ma:contentTypeDescription="Crear nuevo documento." ma:contentTypeScope="" ma:versionID="76c72626005b36bd86b385f9d259732c">
  <xsd:schema xmlns:xsd="http://www.w3.org/2001/XMLSchema" xmlns:xs="http://www.w3.org/2001/XMLSchema" xmlns:p="http://schemas.microsoft.com/office/2006/metadata/properties" xmlns:ns2="902bc97d-db15-44b5-9dfd-c5ebe68db962" targetNamespace="http://schemas.microsoft.com/office/2006/metadata/properties" ma:root="true" ma:fieldsID="264840afb9dbc19f7ef9a2ee5a776709" ns2:_="">
    <xsd:import namespace="902bc97d-db15-44b5-9dfd-c5ebe68db962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bc97d-db15-44b5-9dfd-c5ebe68db962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47BA29-0F60-4E73-BDD0-EA72D362B7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9AA55E-D100-4570-ABCB-8EE5D3AB5EC4}">
  <ds:schemaRefs>
    <ds:schemaRef ds:uri="http://purl.org/dc/elements/1.1/"/>
    <ds:schemaRef ds:uri="http://schemas.microsoft.com/office/2006/metadata/properties"/>
    <ds:schemaRef ds:uri="902bc97d-db15-44b5-9dfd-c5ebe68db962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71E7C1-3091-4914-877F-E61C0223E4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2bc97d-db15-44b5-9dfd-c5ebe68db9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8175</TotalTime>
  <Words>677</Words>
  <Application>Microsoft Office PowerPoint</Application>
  <PresentationFormat>Personalizado</PresentationFormat>
  <Paragraphs>163</Paragraphs>
  <Slides>10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ELECCIONES LEGISLATIVAS CIUDAD AUTÓNOMA DE BUENOS AIRES NORTE/SUR  IMAGEN DE POSIBLES CANDIDATOS</vt:lpstr>
      <vt:lpstr>FICHA TECNICA</vt:lpstr>
      <vt:lpstr>1. Pensando en la Elección Legislativa del próximo octubre, ¿por cuál partido podría llegar a votar, y por cuál sería imposible que lo haga?</vt:lpstr>
      <vt:lpstr>Presentación de PowerPoint</vt:lpstr>
      <vt:lpstr>3. Si los políticos que acabo de nombrarle se presentaran en las elecciones de octubre, ¿los votaría?</vt:lpstr>
      <vt:lpstr>Presentación de PowerPoint</vt:lpstr>
      <vt:lpstr>Presentación de PowerPoint</vt:lpstr>
      <vt:lpstr>Presentación de PowerPoint</vt:lpstr>
      <vt:lpstr>Presentación de PowerPoint</vt:lpstr>
      <vt:lpstr>CONTACTO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Martin Vivo</dc:creator>
  <cp:lastModifiedBy>EUROCASE</cp:lastModifiedBy>
  <cp:revision>586</cp:revision>
  <cp:lastPrinted>2017-02-16T10:50:57Z</cp:lastPrinted>
  <dcterms:created xsi:type="dcterms:W3CDTF">2016-09-20T14:23:44Z</dcterms:created>
  <dcterms:modified xsi:type="dcterms:W3CDTF">2017-05-05T13:18:00Z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0x0101008C4C43D7833A974C9D47391DB375F9F5</vt:lpwstr>
  </property>
</Properties>
</file>